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5" r:id="rId1"/>
    <p:sldMasterId id="2147483755" r:id="rId2"/>
    <p:sldMasterId id="2147483771" r:id="rId3"/>
    <p:sldMasterId id="2147483786" r:id="rId4"/>
  </p:sldMasterIdLst>
  <p:notesMasterIdLst>
    <p:notesMasterId r:id="rId6"/>
  </p:notesMasterIdLst>
  <p:handoutMasterIdLst>
    <p:handoutMasterId r:id="rId7"/>
  </p:handoutMasterIdLst>
  <p:sldIdLst>
    <p:sldId id="705" r:id="rId5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6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4" userDrawn="1">
          <p15:clr>
            <a:srgbClr val="A4A3A4"/>
          </p15:clr>
        </p15:guide>
        <p15:guide id="5" orient="horz" pos="3319" userDrawn="1">
          <p15:clr>
            <a:srgbClr val="A4A3A4"/>
          </p15:clr>
        </p15:guide>
        <p15:guide id="6" pos="233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鈴木 雅博" initials="鈴木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3300"/>
    <a:srgbClr val="FF9900"/>
    <a:srgbClr val="000000"/>
    <a:srgbClr val="9966FF"/>
    <a:srgbClr val="9933FF"/>
    <a:srgbClr val="5A8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7" autoAdjust="0"/>
    <p:restoredTop sz="64870" autoAdjust="0"/>
  </p:normalViewPr>
  <p:slideViewPr>
    <p:cSldViewPr snapToGrid="0" showGuides="1">
      <p:cViewPr varScale="1">
        <p:scale>
          <a:sx n="46" d="100"/>
          <a:sy n="46" d="100"/>
        </p:scale>
        <p:origin x="1884" y="36"/>
      </p:cViewPr>
      <p:guideLst>
        <p:guide orient="horz" pos="91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050" y="-1548"/>
      </p:cViewPr>
      <p:guideLst>
        <p:guide orient="horz" pos="3223"/>
        <p:guide pos="2236"/>
        <p:guide orient="horz" pos="3130"/>
        <p:guide pos="2144"/>
        <p:guide orient="horz" pos="3319"/>
        <p:guide pos="23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76143" cy="511649"/>
          </a:xfrm>
          <a:prstGeom prst="rect">
            <a:avLst/>
          </a:prstGeom>
        </p:spPr>
        <p:txBody>
          <a:bodyPr vert="horz" lIns="94583" tIns="47292" rIns="94583" bIns="47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10" y="0"/>
            <a:ext cx="3076143" cy="511649"/>
          </a:xfrm>
          <a:prstGeom prst="rect">
            <a:avLst/>
          </a:prstGeom>
        </p:spPr>
        <p:txBody>
          <a:bodyPr vert="horz" lIns="94583" tIns="47292" rIns="94583" bIns="47292" rtlCol="0"/>
          <a:lstStyle>
            <a:lvl1pPr algn="r">
              <a:defRPr sz="1200"/>
            </a:lvl1pPr>
          </a:lstStyle>
          <a:p>
            <a:fld id="{D8BFB463-447E-49EC-A203-3A4B475D0E5F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721330"/>
            <a:ext cx="3076143" cy="511648"/>
          </a:xfrm>
          <a:prstGeom prst="rect">
            <a:avLst/>
          </a:prstGeom>
        </p:spPr>
        <p:txBody>
          <a:bodyPr vert="horz" lIns="94583" tIns="47292" rIns="94583" bIns="47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10" y="9721330"/>
            <a:ext cx="3076143" cy="511648"/>
          </a:xfrm>
          <a:prstGeom prst="rect">
            <a:avLst/>
          </a:prstGeom>
        </p:spPr>
        <p:txBody>
          <a:bodyPr vert="horz" lIns="94583" tIns="47292" rIns="94583" bIns="47292" rtlCol="0" anchor="b"/>
          <a:lstStyle>
            <a:lvl1pPr algn="r">
              <a:defRPr sz="1200"/>
            </a:lvl1pPr>
          </a:lstStyle>
          <a:p>
            <a:fld id="{CF19D760-DF52-4D48-8DD9-E4F5C69487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421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3076143" cy="513284"/>
          </a:xfrm>
          <a:prstGeom prst="rect">
            <a:avLst/>
          </a:prstGeom>
        </p:spPr>
        <p:txBody>
          <a:bodyPr vert="horz" lIns="94583" tIns="47292" rIns="94583" bIns="47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10" y="0"/>
            <a:ext cx="3076143" cy="513284"/>
          </a:xfrm>
          <a:prstGeom prst="rect">
            <a:avLst/>
          </a:prstGeom>
        </p:spPr>
        <p:txBody>
          <a:bodyPr vert="horz" lIns="94583" tIns="47292" rIns="94583" bIns="47292" rtlCol="0"/>
          <a:lstStyle>
            <a:lvl1pPr algn="r">
              <a:defRPr sz="1200"/>
            </a:lvl1pPr>
          </a:lstStyle>
          <a:p>
            <a:fld id="{A7A3963E-FAD9-4BAB-A24A-14CAA3D75574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83" tIns="47292" rIns="94583" bIns="472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42"/>
            <a:ext cx="5678778" cy="4029439"/>
          </a:xfrm>
          <a:prstGeom prst="rect">
            <a:avLst/>
          </a:prstGeom>
        </p:spPr>
        <p:txBody>
          <a:bodyPr vert="horz" lIns="94583" tIns="47292" rIns="94583" bIns="472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721337"/>
            <a:ext cx="3076143" cy="513284"/>
          </a:xfrm>
          <a:prstGeom prst="rect">
            <a:avLst/>
          </a:prstGeom>
        </p:spPr>
        <p:txBody>
          <a:bodyPr vert="horz" lIns="94583" tIns="47292" rIns="94583" bIns="47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10" y="9721337"/>
            <a:ext cx="3076143" cy="513284"/>
          </a:xfrm>
          <a:prstGeom prst="rect">
            <a:avLst/>
          </a:prstGeom>
        </p:spPr>
        <p:txBody>
          <a:bodyPr vert="horz" lIns="94583" tIns="47292" rIns="94583" bIns="47292" rtlCol="0" anchor="b"/>
          <a:lstStyle>
            <a:lvl1pPr algn="r">
              <a:defRPr sz="1200"/>
            </a:lvl1pPr>
          </a:lstStyle>
          <a:p>
            <a:fld id="{9E16B46A-A842-43DB-AE20-7B3D8BB686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4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3863" y="746125"/>
            <a:ext cx="59594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15712" y="4363739"/>
            <a:ext cx="6175778" cy="3913187"/>
          </a:xfrm>
        </p:spPr>
        <p:txBody>
          <a:bodyPr/>
          <a:lstStyle/>
          <a:p>
            <a:r>
              <a:rPr lang="ja-JP" altLang="en-US" sz="1500" dirty="0"/>
              <a:t>ただ今より、株式会社サンセイランディックの事業説明いたします</a:t>
            </a:r>
            <a:endParaRPr lang="en-US" altLang="ja-JP" sz="1500" dirty="0"/>
          </a:p>
          <a:p>
            <a:endParaRPr lang="en-US" altLang="ja-JP" sz="1500" dirty="0"/>
          </a:p>
          <a:p>
            <a:r>
              <a:rPr lang="ja-JP" altLang="en-US" sz="1500" dirty="0"/>
              <a:t>証券コート</a:t>
            </a:r>
            <a:r>
              <a:rPr lang="en-US" altLang="ja-JP" sz="1500" dirty="0"/>
              <a:t>3277</a:t>
            </a:r>
          </a:p>
          <a:p>
            <a:endParaRPr lang="en-US" altLang="ja-JP" sz="1500" dirty="0"/>
          </a:p>
          <a:p>
            <a:r>
              <a:rPr lang="ja-JP" altLang="en-US" sz="1500" dirty="0"/>
              <a:t>「サンセイになやみなんでも」と覚えていただければと思います</a:t>
            </a:r>
          </a:p>
          <a:p>
            <a:endParaRPr lang="ja-JP" altLang="en-US" sz="15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83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16B46A-A842-43DB-AE20-7B3D8BB68663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8833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426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3917CAE-C029-453D-99AF-A880FC0D922B}"/>
              </a:ext>
            </a:extLst>
          </p:cNvPr>
          <p:cNvSpPr txBox="1"/>
          <p:nvPr userDrawn="1"/>
        </p:nvSpPr>
        <p:spPr>
          <a:xfrm>
            <a:off x="2064735" y="3392537"/>
            <a:ext cx="83261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株式会社サンセイランディック</a:t>
            </a:r>
            <a:endParaRPr kumimoji="1" lang="en-US" altLang="ja-JP" sz="4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endParaRPr kumimoji="1" lang="en-US" altLang="ja-JP" sz="12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kumimoji="1" lang="en-US" altLang="ja-JP" sz="4000" b="1" dirty="0">
                <a:solidFill>
                  <a:schemeClr val="tx1"/>
                </a:solidFill>
                <a:latin typeface="+mj-lt"/>
              </a:rPr>
              <a:t>2020</a:t>
            </a:r>
            <a:r>
              <a:rPr kumimoji="1" lang="ja-JP" altLang="en-US" sz="3600" b="1" dirty="0">
                <a:solidFill>
                  <a:schemeClr val="tx1"/>
                </a:solidFill>
                <a:latin typeface="+mj-lt"/>
              </a:rPr>
              <a:t>年</a:t>
            </a:r>
            <a:r>
              <a:rPr kumimoji="1" lang="en-US" altLang="ja-JP" sz="4000" b="1" dirty="0">
                <a:solidFill>
                  <a:schemeClr val="tx1"/>
                </a:solidFill>
                <a:latin typeface="+mj-lt"/>
              </a:rPr>
              <a:t>12</a:t>
            </a:r>
            <a:r>
              <a:rPr kumimoji="1" lang="ja-JP" altLang="en-US" sz="3600" b="1" dirty="0">
                <a:solidFill>
                  <a:schemeClr val="tx1"/>
                </a:solidFill>
                <a:latin typeface="+mj-lt"/>
              </a:rPr>
              <a:t>月第</a:t>
            </a:r>
            <a:r>
              <a:rPr kumimoji="1" lang="ja-JP" altLang="en-US" sz="4000" b="1" dirty="0">
                <a:solidFill>
                  <a:schemeClr val="tx1"/>
                </a:solidFill>
                <a:latin typeface="+mj-lt"/>
              </a:rPr>
              <a:t>２</a:t>
            </a:r>
            <a:r>
              <a:rPr kumimoji="1" lang="ja-JP" altLang="en-US" sz="3600" b="1" dirty="0">
                <a:solidFill>
                  <a:schemeClr val="tx1"/>
                </a:solidFill>
                <a:latin typeface="+mj-lt"/>
              </a:rPr>
              <a:t>四半期期決算説明会</a:t>
            </a:r>
            <a:r>
              <a:rPr kumimoji="1" lang="ja-JP" altLang="en-US" sz="2800" b="1" dirty="0">
                <a:solidFill>
                  <a:schemeClr val="tx1"/>
                </a:solidFill>
                <a:latin typeface="+mj-lt"/>
              </a:rPr>
              <a:t>　</a:t>
            </a:r>
            <a:endParaRPr kumimoji="1" lang="en-US" altLang="ja-JP" sz="2800" b="1" dirty="0">
              <a:solidFill>
                <a:schemeClr val="tx1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2020</a:t>
            </a:r>
            <a:r>
              <a:rPr kumimoji="1" lang="ja-JP" alt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</a:t>
            </a:r>
            <a:r>
              <a:rPr kumimoji="1" lang="en-US" altLang="ja-JP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kumimoji="1" lang="ja-JP" alt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</a:t>
            </a:r>
            <a:r>
              <a:rPr kumimoji="1" lang="en-US" altLang="ja-JP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kumimoji="1" lang="ja-JP" alt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日</a:t>
            </a:r>
          </a:p>
        </p:txBody>
      </p:sp>
      <p:pic>
        <p:nvPicPr>
          <p:cNvPr id="10" name="Picture 2" descr="I:\A-2000 部門別【SL】\A-2080 管理本部【SL】\A-2090 経営企画室\A-2091 経営企画課\1200.写真・ロゴ\1220.ロゴ\会社ロゴ\サンセイ\サンセイロゴ（マーク）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143" y="1918930"/>
            <a:ext cx="3206148" cy="87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31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622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11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51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686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803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109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128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528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487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48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10">
            <a:extLst>
              <a:ext uri="{FF2B5EF4-FFF2-40B4-BE49-F238E27FC236}">
                <a16:creationId xmlns:a16="http://schemas.microsoft.com/office/drawing/2014/main" id="{71AD736E-0D42-4F6F-8E93-AC746AA4E5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17281" y="655434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0322108-C9CB-4691-9F96-FC78AA28F50B}"/>
              </a:ext>
            </a:extLst>
          </p:cNvPr>
          <p:cNvCxnSpPr/>
          <p:nvPr userDrawn="1"/>
        </p:nvCxnSpPr>
        <p:spPr>
          <a:xfrm>
            <a:off x="838200" y="707458"/>
            <a:ext cx="10515600" cy="0"/>
          </a:xfrm>
          <a:prstGeom prst="line">
            <a:avLst/>
          </a:prstGeom>
          <a:ln w="3810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0">
            <a:extLst>
              <a:ext uri="{FF2B5EF4-FFF2-40B4-BE49-F238E27FC236}">
                <a16:creationId xmlns:a16="http://schemas.microsoft.com/office/drawing/2014/main" id="{9C347697-9C0B-4AD9-A4CE-826ACE5AA6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7" t="33566" r="18732" b="19334"/>
          <a:stretch>
            <a:fillRect/>
          </a:stretch>
        </p:blipFill>
        <p:spPr bwMode="auto">
          <a:xfrm>
            <a:off x="9934387" y="198496"/>
            <a:ext cx="1440000" cy="46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933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567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314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596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752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486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673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4418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837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6731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bg>
      <p:bgPr>
        <a:gradFill flip="none" rotWithShape="1"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917CAE-C029-453D-99AF-A880FC0D922B}"/>
              </a:ext>
            </a:extLst>
          </p:cNvPr>
          <p:cNvSpPr txBox="1"/>
          <p:nvPr userDrawn="1"/>
        </p:nvSpPr>
        <p:spPr>
          <a:xfrm>
            <a:off x="2162484" y="2221891"/>
            <a:ext cx="8188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株式会社サンセイランディック</a:t>
            </a:r>
            <a:endParaRPr kumimoji="1" lang="en-US" altLang="ja-JP" sz="4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n-cs"/>
            </a:endParaRPr>
          </a:p>
          <a:p>
            <a:pPr algn="ctr"/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事業説明資料</a:t>
            </a:r>
            <a:endParaRPr kumimoji="1" lang="en-US" altLang="ja-JP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証券コード：</a:t>
            </a:r>
            <a:r>
              <a:rPr kumimoji="1" lang="en-US" altLang="ja-JP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3277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　</a:t>
            </a:r>
            <a:endParaRPr kumimoji="1"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kumimoji="1"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図 2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A3A7354B-F60B-445C-B79A-B4C5283D5B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71" y="3210096"/>
            <a:ext cx="2820675" cy="3428205"/>
          </a:xfrm>
          <a:prstGeom prst="rect">
            <a:avLst/>
          </a:prstGeom>
        </p:spPr>
      </p:pic>
      <p:pic>
        <p:nvPicPr>
          <p:cNvPr id="8" name="図 7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45F012E9-0C5D-4236-8E47-D259076F14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34" y="4995202"/>
            <a:ext cx="1158129" cy="1407572"/>
          </a:xfrm>
          <a:prstGeom prst="rect">
            <a:avLst/>
          </a:prstGeom>
        </p:spPr>
      </p:pic>
      <p:pic>
        <p:nvPicPr>
          <p:cNvPr id="10" name="図 9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91A8E208-9E42-4707-B151-2261967B7C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652" y="4995202"/>
            <a:ext cx="1158129" cy="1407572"/>
          </a:xfrm>
          <a:prstGeom prst="rect">
            <a:avLst/>
          </a:prstGeom>
        </p:spPr>
      </p:pic>
      <p:pic>
        <p:nvPicPr>
          <p:cNvPr id="13" name="図 12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AE17DB9C-71DC-4BEE-A2AA-2D3EF788D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871" y="5009057"/>
            <a:ext cx="1158129" cy="1407572"/>
          </a:xfrm>
          <a:prstGeom prst="rect">
            <a:avLst/>
          </a:prstGeom>
        </p:spPr>
      </p:pic>
      <p:pic>
        <p:nvPicPr>
          <p:cNvPr id="14" name="図 13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32D46DDB-EA74-4B68-813C-775CCF04D8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089" y="5009057"/>
            <a:ext cx="1158129" cy="1407572"/>
          </a:xfrm>
          <a:prstGeom prst="rect">
            <a:avLst/>
          </a:prstGeom>
        </p:spPr>
      </p:pic>
      <p:pic>
        <p:nvPicPr>
          <p:cNvPr id="15" name="図 14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50AD056C-E3DD-42DA-BB3B-37E8A5BE9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2016" y="5009057"/>
            <a:ext cx="1158129" cy="1407572"/>
          </a:xfrm>
          <a:prstGeom prst="rect">
            <a:avLst/>
          </a:prstGeom>
        </p:spPr>
      </p:pic>
      <p:pic>
        <p:nvPicPr>
          <p:cNvPr id="16" name="図 15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87048EED-9649-4EE0-A5EF-5B7EA26BFD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234" y="5009057"/>
            <a:ext cx="1158129" cy="1407572"/>
          </a:xfrm>
          <a:prstGeom prst="rect">
            <a:avLst/>
          </a:prstGeom>
        </p:spPr>
      </p:pic>
      <p:pic>
        <p:nvPicPr>
          <p:cNvPr id="17" name="図 16" descr="おもちゃ, 人形, 時計, 挿絵 が含まれている画像&#10;&#10;自動的に生成された説明">
            <a:extLst>
              <a:ext uri="{FF2B5EF4-FFF2-40B4-BE49-F238E27FC236}">
                <a16:creationId xmlns:a16="http://schemas.microsoft.com/office/drawing/2014/main" id="{FCC76ED5-FDC1-4F22-A10B-E773FF084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595" b="94051" l="8615" r="92154">
                        <a14:foregroundMark x1="40000" y1="89620" x2="40000" y2="89620"/>
                        <a14:foregroundMark x1="41538" y1="89620" x2="41538" y2="89620"/>
                        <a14:foregroundMark x1="41538" y1="89620" x2="41538" y2="89620"/>
                        <a14:foregroundMark x1="51846" y1="7595" x2="51846" y2="7595"/>
                        <a14:foregroundMark x1="44000" y1="89620" x2="44000" y2="89620"/>
                        <a14:foregroundMark x1="56769" y1="88861" x2="56769" y2="88861"/>
                        <a14:foregroundMark x1="41538" y1="92911" x2="41538" y2="92911"/>
                        <a14:foregroundMark x1="62154" y1="94051" x2="62154" y2="94051"/>
                        <a14:foregroundMark x1="40615" y1="93671" x2="40615" y2="93671"/>
                        <a14:foregroundMark x1="10615" y1="51266" x2="10615" y2="51266"/>
                        <a14:foregroundMark x1="10615" y1="51266" x2="10615" y2="51266"/>
                        <a14:foregroundMark x1="89692" y1="47595" x2="89692" y2="47595"/>
                        <a14:foregroundMark x1="92154" y1="49241" x2="92154" y2="49241"/>
                        <a14:foregroundMark x1="8615" y1="52911" x2="8615" y2="529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453" y="5009057"/>
            <a:ext cx="1158129" cy="140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0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">
            <a:extLst>
              <a:ext uri="{FF2B5EF4-FFF2-40B4-BE49-F238E27FC236}">
                <a16:creationId xmlns:a16="http://schemas.microsoft.com/office/drawing/2014/main" id="{E05CEBD4-AE92-43E8-8F0F-4B78B233394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17281" y="655434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2646286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07263"/>
            <a:ext cx="9025467" cy="490537"/>
          </a:xfrm>
          <a:prstGeom prst="rect">
            <a:avLst/>
          </a:prstGeom>
        </p:spPr>
        <p:txBody>
          <a:bodyPr/>
          <a:lstStyle>
            <a:lvl1pPr>
              <a:defRPr u="none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07974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17394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981075"/>
            <a:ext cx="5376333" cy="5472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9133" y="981075"/>
            <a:ext cx="5378451" cy="5472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148055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547769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77205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2996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291370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01328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025924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28618" y="274638"/>
            <a:ext cx="2738967" cy="61785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15817" cy="6178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255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>
            <a:extLst>
              <a:ext uri="{FF2B5EF4-FFF2-40B4-BE49-F238E27FC236}">
                <a16:creationId xmlns:a16="http://schemas.microsoft.com/office/drawing/2014/main" id="{24E57F7C-3C3C-414D-8F3F-9AC9BDD9280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17281" y="655434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5456881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8093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46001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09600" y="981076"/>
            <a:ext cx="5376333" cy="2659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89133" y="981076"/>
            <a:ext cx="5378451" cy="2659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09600" y="3792538"/>
            <a:ext cx="5376333" cy="266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89133" y="3792538"/>
            <a:ext cx="5378451" cy="266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940085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917CAE-C029-453D-99AF-A880FC0D922B}"/>
              </a:ext>
            </a:extLst>
          </p:cNvPr>
          <p:cNvSpPr txBox="1"/>
          <p:nvPr userDrawn="1"/>
        </p:nvSpPr>
        <p:spPr>
          <a:xfrm>
            <a:off x="1235778" y="2208448"/>
            <a:ext cx="97204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株式会社サンセイランディック</a:t>
            </a:r>
            <a:endParaRPr kumimoji="1" lang="en-US" altLang="ja-JP" sz="4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n-cs"/>
            </a:endParaRPr>
          </a:p>
          <a:p>
            <a:pPr algn="ctr"/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事業説明資料</a:t>
            </a:r>
            <a:endParaRPr kumimoji="1"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証券コード：</a:t>
            </a:r>
            <a:r>
              <a:rPr kumimoji="1" lang="en-US" altLang="ja-JP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3277</a:t>
            </a:r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　</a:t>
            </a:r>
            <a:endParaRPr kumimoji="1" lang="en-US" altLang="ja-JP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３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サンセイ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２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に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なやみ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なんでも</a:t>
            </a:r>
            <a:endParaRPr kumimoji="1" lang="en-US" altLang="ja-JP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kumimoji="1"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図 3" descr="テーブル, 座る, 小さい, 食品 が含まれている画像&#10;&#10;自動的に生成された説明">
            <a:extLst>
              <a:ext uri="{FF2B5EF4-FFF2-40B4-BE49-F238E27FC236}">
                <a16:creationId xmlns:a16="http://schemas.microsoft.com/office/drawing/2014/main" id="{7808C785-5E44-FD80-39CF-243A51C7BB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8486" y1="50667" x2="38486" y2="50667"/>
                        <a14:foregroundMark x1="38486" y1="50667" x2="38486" y2="50667"/>
                        <a14:foregroundMark x1="37867" y1="50667" x2="37867" y2="50667"/>
                        <a14:foregroundMark x1="40022" y1="50869" x2="40022" y2="50869"/>
                        <a14:foregroundMark x1="39887" y1="51030" x2="39887" y2="51030"/>
                        <a14:foregroundMark x1="70886" y1="59636" x2="70886" y2="59636"/>
                        <a14:foregroundMark x1="69351" y1="57535" x2="69351" y2="57535"/>
                        <a14:foregroundMark x1="68327" y1="55798" x2="68327" y2="55798"/>
                        <a14:foregroundMark x1="68327" y1="61131" x2="68327" y2="61131"/>
                        <a14:foregroundMark x1="67843" y1="57333" x2="67843" y2="57333"/>
                        <a14:foregroundMark x1="67843" y1="57333" x2="67843" y2="57333"/>
                        <a14:foregroundMark x1="68839" y1="60202" x2="68839" y2="60202"/>
                        <a14:foregroundMark x1="68839" y1="60202" x2="68839" y2="60202"/>
                        <a14:foregroundMark x1="68839" y1="60202" x2="68839" y2="60202"/>
                        <a14:foregroundMark x1="71128" y1="56000" x2="71128" y2="56000"/>
                        <a14:foregroundMark x1="71398" y1="56202" x2="71398" y2="56202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506" y1="56364" x2="71506" y2="56364"/>
                        <a14:foregroundMark x1="71263" y1="55798" x2="71263" y2="55798"/>
                        <a14:foregroundMark x1="71263" y1="55798" x2="71263" y2="55798"/>
                        <a14:foregroundMark x1="71398" y1="56000" x2="71398" y2="56000"/>
                        <a14:foregroundMark x1="71398" y1="56000" x2="71398" y2="56000"/>
                        <a14:foregroundMark x1="71398" y1="56000" x2="71398" y2="56000"/>
                        <a14:foregroundMark x1="62241" y1="83434" x2="62241" y2="83434"/>
                        <a14:foregroundMark x1="61729" y1="83636" x2="61729" y2="83636"/>
                        <a14:foregroundMark x1="61864" y1="84000" x2="61864" y2="84000"/>
                        <a14:backgroundMark x1="51441" y1="84202" x2="51441" y2="84202"/>
                        <a14:backgroundMark x1="52976" y1="84000" x2="52976" y2="84000"/>
                        <a14:backgroundMark x1="64018" y1="85333" x2="64018" y2="85333"/>
                        <a14:backgroundMark x1="41422" y1="84364" x2="41422" y2="843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2832" y="3076907"/>
            <a:ext cx="6350922" cy="42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00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917CAE-C029-453D-99AF-A880FC0D922B}"/>
              </a:ext>
            </a:extLst>
          </p:cNvPr>
          <p:cNvSpPr txBox="1"/>
          <p:nvPr userDrawn="1"/>
        </p:nvSpPr>
        <p:spPr>
          <a:xfrm>
            <a:off x="1235778" y="2208448"/>
            <a:ext cx="97204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株式会社サンセイランディック</a:t>
            </a:r>
            <a:endParaRPr kumimoji="1" lang="en-US" altLang="ja-JP" sz="4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n-cs"/>
            </a:endParaRPr>
          </a:p>
          <a:p>
            <a:pPr algn="ctr"/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事業説明資料</a:t>
            </a:r>
            <a:endParaRPr kumimoji="1"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証券コード：</a:t>
            </a:r>
            <a:r>
              <a:rPr kumimoji="1" lang="en-US" altLang="ja-JP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3277</a:t>
            </a:r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　</a:t>
            </a:r>
            <a:endParaRPr kumimoji="1" lang="en-US" altLang="ja-JP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３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サンセイ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２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に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なやみ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なんでも</a:t>
            </a:r>
            <a:endParaRPr kumimoji="1" lang="en-US" altLang="ja-JP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kumimoji="1"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図 3" descr="テーブル, 座る, 小さい, 食品 が含まれている画像&#10;&#10;自動的に生成された説明">
            <a:extLst>
              <a:ext uri="{FF2B5EF4-FFF2-40B4-BE49-F238E27FC236}">
                <a16:creationId xmlns:a16="http://schemas.microsoft.com/office/drawing/2014/main" id="{7808C785-5E44-FD80-39CF-243A51C7BB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8486" y1="50667" x2="38486" y2="50667"/>
                        <a14:foregroundMark x1="38486" y1="50667" x2="38486" y2="50667"/>
                        <a14:foregroundMark x1="37867" y1="50667" x2="37867" y2="50667"/>
                        <a14:foregroundMark x1="40022" y1="50869" x2="40022" y2="50869"/>
                        <a14:foregroundMark x1="39887" y1="51030" x2="39887" y2="51030"/>
                        <a14:foregroundMark x1="70886" y1="59636" x2="70886" y2="59636"/>
                        <a14:foregroundMark x1="69351" y1="57535" x2="69351" y2="57535"/>
                        <a14:foregroundMark x1="68327" y1="55798" x2="68327" y2="55798"/>
                        <a14:foregroundMark x1="68327" y1="61131" x2="68327" y2="61131"/>
                        <a14:foregroundMark x1="67843" y1="57333" x2="67843" y2="57333"/>
                        <a14:foregroundMark x1="67843" y1="57333" x2="67843" y2="57333"/>
                        <a14:foregroundMark x1="68839" y1="60202" x2="68839" y2="60202"/>
                        <a14:foregroundMark x1="68839" y1="60202" x2="68839" y2="60202"/>
                        <a14:foregroundMark x1="68839" y1="60202" x2="68839" y2="60202"/>
                        <a14:foregroundMark x1="71128" y1="56000" x2="71128" y2="56000"/>
                        <a14:foregroundMark x1="71398" y1="56202" x2="71398" y2="56202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506" y1="56364" x2="71506" y2="56364"/>
                        <a14:foregroundMark x1="71263" y1="55798" x2="71263" y2="55798"/>
                        <a14:foregroundMark x1="71263" y1="55798" x2="71263" y2="55798"/>
                        <a14:foregroundMark x1="71398" y1="56000" x2="71398" y2="56000"/>
                        <a14:foregroundMark x1="71398" y1="56000" x2="71398" y2="56000"/>
                        <a14:foregroundMark x1="71398" y1="56000" x2="71398" y2="56000"/>
                        <a14:foregroundMark x1="62241" y1="83434" x2="62241" y2="83434"/>
                        <a14:foregroundMark x1="61729" y1="83636" x2="61729" y2="83636"/>
                        <a14:foregroundMark x1="61864" y1="84000" x2="61864" y2="84000"/>
                        <a14:backgroundMark x1="51441" y1="84202" x2="51441" y2="84202"/>
                        <a14:backgroundMark x1="52976" y1="84000" x2="52976" y2="84000"/>
                        <a14:backgroundMark x1="64018" y1="85333" x2="64018" y2="85333"/>
                        <a14:backgroundMark x1="41422" y1="84364" x2="41422" y2="843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2832" y="3076907"/>
            <a:ext cx="6350922" cy="42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68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611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869747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981075"/>
            <a:ext cx="5376333" cy="5472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9133" y="981075"/>
            <a:ext cx="5378451" cy="54721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678437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052423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550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0">
            <a:extLst>
              <a:ext uri="{FF2B5EF4-FFF2-40B4-BE49-F238E27FC236}">
                <a16:creationId xmlns:a16="http://schemas.microsoft.com/office/drawing/2014/main" id="{8EA0F005-8682-4DA6-B828-823C558EED8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17281" y="655434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1012775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2577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41472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06188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624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814082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28618" y="274638"/>
            <a:ext cx="2738967" cy="61785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15817" cy="6178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046642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1501849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609600" y="981075"/>
            <a:ext cx="10957984" cy="5472113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0952754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1007533" y="274638"/>
            <a:ext cx="9025467" cy="4905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09600" y="981076"/>
            <a:ext cx="5376333" cy="2659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6189133" y="981076"/>
            <a:ext cx="5378451" cy="2659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609600" y="3792538"/>
            <a:ext cx="5376333" cy="266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89133" y="3792538"/>
            <a:ext cx="5378451" cy="266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788562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6D0C70-1C51-4A48-BDDE-9CB54A5B4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5CA9-FE68-4F6A-813B-141121F638A0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15CA9F-BB6D-42E7-8C18-AB7562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BEA765-CC79-431F-9C9A-FCB03FB3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56E9-842F-44E2-BB6A-890504C6AC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657BBCF8-1F7F-4A70-B9A3-31293AF812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957" t="33566" r="18732" b="19334"/>
          <a:stretch>
            <a:fillRect/>
          </a:stretch>
        </p:blipFill>
        <p:spPr bwMode="auto">
          <a:xfrm>
            <a:off x="10345786" y="206863"/>
            <a:ext cx="1483058" cy="4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48A369E-E880-4F95-BEDA-A78D02779DAE}"/>
              </a:ext>
            </a:extLst>
          </p:cNvPr>
          <p:cNvCxnSpPr/>
          <p:nvPr userDrawn="1"/>
        </p:nvCxnSpPr>
        <p:spPr>
          <a:xfrm>
            <a:off x="378823" y="796836"/>
            <a:ext cx="11420566" cy="0"/>
          </a:xfrm>
          <a:prstGeom prst="line">
            <a:avLst/>
          </a:prstGeom>
          <a:noFill/>
          <a:ln w="38100" cap="flat" cmpd="sng" algn="ctr">
            <a:solidFill>
              <a:srgbClr val="31B6FD">
                <a:lumMod val="7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69689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>
            <a:extLst>
              <a:ext uri="{FF2B5EF4-FFF2-40B4-BE49-F238E27FC236}">
                <a16:creationId xmlns:a16="http://schemas.microsoft.com/office/drawing/2014/main" id="{524306FE-E70F-439E-B69C-DB75C0C8CED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17281" y="655434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30126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49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656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6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microsoft.com/office/2007/relationships/hdphoto" Target="../media/hdphoto2.wdp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39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46" r:id="rId14"/>
    <p:sldLayoutId id="2147483752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0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9pPr>
    </p:titleStyle>
    <p:bodyStyle>
      <a:lvl1pPr marL="263525" indent="-263525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0003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2pPr>
      <a:lvl3pPr marL="895350" indent="-17938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Arial" pitchFamily="34" charset="0"/>
        <a:buChar char="–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10"/>
          <p:cNvSpPr txBox="1">
            <a:spLocks noChangeArrowheads="1"/>
          </p:cNvSpPr>
          <p:nvPr userDrawn="1"/>
        </p:nvSpPr>
        <p:spPr bwMode="auto">
          <a:xfrm>
            <a:off x="11328400" y="649128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D978EECD-15B5-4284-937D-6AD9F2FF7BB7}"/>
              </a:ext>
            </a:extLst>
          </p:cNvPr>
          <p:cNvSpPr txBox="1">
            <a:spLocks/>
          </p:cNvSpPr>
          <p:nvPr userDrawn="1"/>
        </p:nvSpPr>
        <p:spPr>
          <a:xfrm>
            <a:off x="838200" y="218390"/>
            <a:ext cx="10515600" cy="46991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800" b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003399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kern="0"/>
              <a:t>マスター タイトルの書式設定</a:t>
            </a:r>
            <a:endParaRPr lang="ja-JP" altLang="en-US" kern="0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3A6D925-1EDF-4E1A-BF0F-AF35627FAF62}"/>
              </a:ext>
            </a:extLst>
          </p:cNvPr>
          <p:cNvCxnSpPr/>
          <p:nvPr userDrawn="1"/>
        </p:nvCxnSpPr>
        <p:spPr>
          <a:xfrm>
            <a:off x="838200" y="707458"/>
            <a:ext cx="10515600" cy="0"/>
          </a:xfrm>
          <a:prstGeom prst="line">
            <a:avLst/>
          </a:prstGeom>
          <a:ln w="3810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>
            <a:extLst>
              <a:ext uri="{FF2B5EF4-FFF2-40B4-BE49-F238E27FC236}">
                <a16:creationId xmlns:a16="http://schemas.microsoft.com/office/drawing/2014/main" id="{593BC69E-FFDF-453C-BBEE-7F7C8A878E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7" t="33566" r="18732" b="19334"/>
          <a:stretch>
            <a:fillRect/>
          </a:stretch>
        </p:blipFill>
        <p:spPr bwMode="auto">
          <a:xfrm>
            <a:off x="9934387" y="198496"/>
            <a:ext cx="1440000" cy="46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9E988BF7-740A-4B2C-B9B9-46FB9301B8F8}"/>
              </a:ext>
            </a:extLst>
          </p:cNvPr>
          <p:cNvSpPr txBox="1">
            <a:spLocks/>
          </p:cNvSpPr>
          <p:nvPr userDrawn="1"/>
        </p:nvSpPr>
        <p:spPr>
          <a:xfrm>
            <a:off x="838200" y="1896182"/>
            <a:ext cx="10515600" cy="4254360"/>
          </a:xfrm>
          <a:prstGeom prst="rect">
            <a:avLst/>
          </a:prstGeom>
        </p:spPr>
        <p:txBody>
          <a:bodyPr/>
          <a:lstStyle>
            <a:lvl1pPr marL="263525" indent="-263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Wingdings" pitchFamily="2" charset="2"/>
              <a:buChar char="l"/>
              <a:defRPr kumimoj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300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+mn-lt"/>
                <a:ea typeface="+mn-ea"/>
              </a:defRPr>
            </a:lvl2pPr>
            <a:lvl3pPr marL="895350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Arial" pitchFamily="34" charset="0"/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63525" indent="-263525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マスター テキストの書式設定</a:t>
            </a:r>
          </a:p>
          <a:p>
            <a:pPr marL="639763" lvl="1" indent="-300038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2 </a:t>
            </a:r>
            <a:r>
              <a:rPr lang="ja-JP" altLang="en-US" kern="0" dirty="0"/>
              <a:t>レベル</a:t>
            </a:r>
          </a:p>
          <a:p>
            <a:pPr marL="895350" lvl="2" indent="-179388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3 </a:t>
            </a:r>
            <a:r>
              <a:rPr lang="ja-JP" altLang="en-US" kern="0" dirty="0"/>
              <a:t>レベル</a:t>
            </a:r>
          </a:p>
          <a:p>
            <a:pPr marL="1600200" lvl="3" indent="-228600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4 </a:t>
            </a:r>
            <a:r>
              <a:rPr lang="ja-JP" altLang="en-US" kern="0" dirty="0"/>
              <a:t>レベル</a:t>
            </a:r>
          </a:p>
          <a:p>
            <a:pPr marL="2057400" lvl="4" indent="-228600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5 </a:t>
            </a:r>
            <a:r>
              <a:rPr lang="ja-JP" altLang="en-US" kern="0" dirty="0"/>
              <a:t>レベル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DEBCD041-E327-4FFC-ADD5-6F4C9269EC21}"/>
              </a:ext>
            </a:extLst>
          </p:cNvPr>
          <p:cNvSpPr txBox="1">
            <a:spLocks/>
          </p:cNvSpPr>
          <p:nvPr userDrawn="1"/>
        </p:nvSpPr>
        <p:spPr>
          <a:xfrm>
            <a:off x="838200" y="1039813"/>
            <a:ext cx="10515600" cy="650875"/>
          </a:xfrm>
          <a:prstGeom prst="rect">
            <a:avLst/>
          </a:prstGeom>
        </p:spPr>
        <p:txBody>
          <a:bodyPr/>
          <a:lstStyle>
            <a:lvl1pPr marL="263525" indent="-263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Wingdings" pitchFamily="2" charset="2"/>
              <a:buChar char="l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300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95350" indent="-1793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97BC2"/>
              </a:buClr>
              <a:buChar char="»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63525" indent="-263525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マスター テキストの書式設定</a:t>
            </a:r>
          </a:p>
          <a:p>
            <a:pPr marL="639763" lvl="1" indent="-300038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2 </a:t>
            </a:r>
            <a:r>
              <a:rPr lang="ja-JP" altLang="en-US" kern="0" dirty="0"/>
              <a:t>レベル</a:t>
            </a:r>
          </a:p>
          <a:p>
            <a:pPr marL="895350" lvl="2" indent="-179388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3 </a:t>
            </a:r>
            <a:r>
              <a:rPr lang="ja-JP" altLang="en-US" kern="0" dirty="0"/>
              <a:t>レベル</a:t>
            </a:r>
          </a:p>
          <a:p>
            <a:pPr marL="1600200" lvl="3" indent="-228600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4 </a:t>
            </a:r>
            <a:r>
              <a:rPr lang="ja-JP" altLang="en-US" kern="0" dirty="0"/>
              <a:t>レベル</a:t>
            </a:r>
          </a:p>
          <a:p>
            <a:pPr marL="2057400" lvl="4" indent="-228600">
              <a:buClrTx/>
              <a:buFont typeface="Arial" panose="020B0604020202020204" pitchFamily="34" charset="0"/>
              <a:buChar char="∙"/>
            </a:pPr>
            <a:r>
              <a:rPr lang="ja-JP" altLang="en-US" kern="0" dirty="0"/>
              <a:t>第 </a:t>
            </a:r>
            <a:r>
              <a:rPr lang="en-US" altLang="ja-JP" kern="0" dirty="0"/>
              <a:t>5 </a:t>
            </a:r>
            <a:r>
              <a:rPr lang="ja-JP" altLang="en-US" kern="0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2229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9pPr>
    </p:titleStyle>
    <p:bodyStyle>
      <a:lvl1pPr marL="263525" indent="-263525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0003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2pPr>
      <a:lvl3pPr marL="895350" indent="-17938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Arial" pitchFamily="34" charset="0"/>
        <a:buChar char="–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57" t="33566" r="18732" b="19334"/>
          <a:stretch>
            <a:fillRect/>
          </a:stretch>
        </p:blipFill>
        <p:spPr bwMode="auto">
          <a:xfrm>
            <a:off x="10345786" y="206863"/>
            <a:ext cx="1483058" cy="4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10"/>
          <p:cNvSpPr txBox="1">
            <a:spLocks noChangeArrowheads="1"/>
          </p:cNvSpPr>
          <p:nvPr/>
        </p:nvSpPr>
        <p:spPr bwMode="auto">
          <a:xfrm>
            <a:off x="11328400" y="6491289"/>
            <a:ext cx="86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2E1C9DA4-E1EF-45AB-807E-CB9B7F7AC356}" type="slidenum">
              <a:rPr lang="ja-JP" altLang="en-US" sz="1200" smtClean="0"/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ja-JP" sz="1200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378823" y="796836"/>
            <a:ext cx="11420566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2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9pPr>
    </p:titleStyle>
    <p:bodyStyle>
      <a:lvl1pPr marL="263525" indent="-263525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0003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2pPr>
      <a:lvl3pPr marL="895350" indent="-17938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Arial" pitchFamily="34" charset="0"/>
        <a:buChar char="–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9FF4AF-3E38-4E53-CD6A-D8734F22F105}"/>
              </a:ext>
            </a:extLst>
          </p:cNvPr>
          <p:cNvSpPr txBox="1"/>
          <p:nvPr userDrawn="1"/>
        </p:nvSpPr>
        <p:spPr>
          <a:xfrm>
            <a:off x="1235778" y="2208448"/>
            <a:ext cx="972044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+mn-cs"/>
              </a:rPr>
              <a:t>株式会社サンセイランディック</a:t>
            </a:r>
            <a:endParaRPr kumimoji="1" lang="en-US" altLang="ja-JP" sz="4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n-ea"/>
              <a:cs typeface="+mn-cs"/>
            </a:endParaRPr>
          </a:p>
          <a:p>
            <a:pPr algn="ctr"/>
            <a:endParaRPr kumimoji="1" lang="en-US" altLang="ja-JP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事業説明資料</a:t>
            </a:r>
            <a:endParaRPr kumimoji="1"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証券コード：</a:t>
            </a:r>
            <a:r>
              <a:rPr kumimoji="1" lang="en-US" altLang="ja-JP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3277</a:t>
            </a:r>
            <a:r>
              <a:rPr kumimoji="1" lang="ja-JP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　</a:t>
            </a:r>
            <a:endParaRPr kumimoji="1" lang="en-US" altLang="ja-JP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３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サンセイ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２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に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なやみ</a:t>
            </a:r>
            <a:r>
              <a:rPr kumimoji="1" lang="ja-JP" altLang="en-US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７</a:t>
            </a:r>
            <a:r>
              <a:rPr kumimoji="1" lang="ja-JP" alt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なんでも</a:t>
            </a:r>
            <a:endParaRPr kumimoji="1" lang="en-US" altLang="ja-JP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kumimoji="1"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図 3" descr="テーブル, 座る, 小さい, 食品 が含まれている画像&#10;&#10;自動的に生成された説明">
            <a:extLst>
              <a:ext uri="{FF2B5EF4-FFF2-40B4-BE49-F238E27FC236}">
                <a16:creationId xmlns:a16="http://schemas.microsoft.com/office/drawing/2014/main" id="{179F6BC4-D108-3587-91E5-FB5C3526C618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>
                        <a14:foregroundMark x1="38486" y1="50667" x2="38486" y2="50667"/>
                        <a14:foregroundMark x1="38486" y1="50667" x2="38486" y2="50667"/>
                        <a14:foregroundMark x1="37867" y1="50667" x2="37867" y2="50667"/>
                        <a14:foregroundMark x1="40022" y1="50869" x2="40022" y2="50869"/>
                        <a14:foregroundMark x1="39887" y1="51030" x2="39887" y2="51030"/>
                        <a14:foregroundMark x1="70886" y1="59636" x2="70886" y2="59636"/>
                        <a14:foregroundMark x1="69351" y1="57535" x2="69351" y2="57535"/>
                        <a14:foregroundMark x1="68327" y1="55798" x2="68327" y2="55798"/>
                        <a14:foregroundMark x1="68327" y1="61131" x2="68327" y2="61131"/>
                        <a14:foregroundMark x1="67843" y1="57333" x2="67843" y2="57333"/>
                        <a14:foregroundMark x1="67843" y1="57333" x2="67843" y2="57333"/>
                        <a14:foregroundMark x1="68839" y1="60202" x2="68839" y2="60202"/>
                        <a14:foregroundMark x1="68839" y1="60202" x2="68839" y2="60202"/>
                        <a14:foregroundMark x1="68839" y1="60202" x2="68839" y2="60202"/>
                        <a14:foregroundMark x1="71128" y1="56000" x2="71128" y2="56000"/>
                        <a14:foregroundMark x1="71398" y1="56202" x2="71398" y2="56202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398" y1="56364" x2="71398" y2="56364"/>
                        <a14:foregroundMark x1="71506" y1="56364" x2="71506" y2="56364"/>
                        <a14:foregroundMark x1="71263" y1="55798" x2="71263" y2="55798"/>
                        <a14:foregroundMark x1="71263" y1="55798" x2="71263" y2="55798"/>
                        <a14:foregroundMark x1="71398" y1="56000" x2="71398" y2="56000"/>
                        <a14:foregroundMark x1="71398" y1="56000" x2="71398" y2="56000"/>
                        <a14:foregroundMark x1="71398" y1="56000" x2="71398" y2="56000"/>
                        <a14:foregroundMark x1="62241" y1="83434" x2="62241" y2="83434"/>
                        <a14:foregroundMark x1="61729" y1="83636" x2="61729" y2="83636"/>
                        <a14:foregroundMark x1="61864" y1="84000" x2="61864" y2="84000"/>
                        <a14:backgroundMark x1="51441" y1="84202" x2="51441" y2="84202"/>
                        <a14:backgroundMark x1="52976" y1="84000" x2="52976" y2="84000"/>
                        <a14:backgroundMark x1="64018" y1="85333" x2="64018" y2="85333"/>
                        <a14:backgroundMark x1="41422" y1="84364" x2="41422" y2="843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2832" y="3076907"/>
            <a:ext cx="6350922" cy="423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3399"/>
          </a:solidFill>
          <a:latin typeface="Arial" charset="0"/>
          <a:ea typeface="ＭＳ Ｐゴシック" pitchFamily="50" charset="-128"/>
        </a:defRPr>
      </a:lvl9pPr>
    </p:titleStyle>
    <p:bodyStyle>
      <a:lvl1pPr marL="263525" indent="-263525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0003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Wingdings" pitchFamily="2" charset="2"/>
        <a:buChar char="u"/>
        <a:defRPr kumimoji="1">
          <a:solidFill>
            <a:schemeClr val="tx1"/>
          </a:solidFill>
          <a:latin typeface="+mn-lt"/>
          <a:ea typeface="+mn-ea"/>
        </a:defRPr>
      </a:lvl2pPr>
      <a:lvl3pPr marL="895350" indent="-179388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Font typeface="Arial" pitchFamily="34" charset="0"/>
        <a:buChar char="–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97BC2"/>
        </a:buClr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0771211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デザインの設定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デザインの設定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デザインの設定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FFAC5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9B50"/>
        </a:accent6>
        <a:hlink>
          <a:srgbClr val="FFB5B5"/>
        </a:hlink>
        <a:folHlink>
          <a:srgbClr val="C9E8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66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</TotalTime>
  <Words>26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Wingdings</vt:lpstr>
      <vt:lpstr>3_デザインの設定</vt:lpstr>
      <vt:lpstr>4_デザインの設定</vt:lpstr>
      <vt:lpstr>5_デザインの設定</vt:lpstr>
      <vt:lpstr>6_デザインの設定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 麻利子</dc:creator>
  <cp:lastModifiedBy>堺 麻利子</cp:lastModifiedBy>
  <cp:revision>233</cp:revision>
  <cp:lastPrinted>2021-02-25T00:25:33Z</cp:lastPrinted>
  <dcterms:created xsi:type="dcterms:W3CDTF">2021-02-15T11:23:34Z</dcterms:created>
  <dcterms:modified xsi:type="dcterms:W3CDTF">2022-11-17T06:17:28Z</dcterms:modified>
</cp:coreProperties>
</file>