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4CC"/>
    <a:srgbClr val="2F7956"/>
    <a:srgbClr val="E95C83"/>
    <a:srgbClr val="F6C7CF"/>
    <a:srgbClr val="F6B9C1"/>
    <a:srgbClr val="F1E6D2"/>
    <a:srgbClr val="FF9719"/>
    <a:srgbClr val="89569C"/>
    <a:srgbClr val="F08200"/>
    <a:srgbClr val="FAB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3" d="100"/>
          <a:sy n="33" d="100"/>
        </p:scale>
        <p:origin x="2496" y="5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7"/>
            <a:ext cx="2949533" cy="497969"/>
          </a:xfrm>
          <a:prstGeom prst="rect">
            <a:avLst/>
          </a:prstGeom>
        </p:spPr>
        <p:txBody>
          <a:bodyPr vert="horz" lIns="88313" tIns="44157" rIns="88313" bIns="4415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146" y="7"/>
            <a:ext cx="2949532" cy="497969"/>
          </a:xfrm>
          <a:prstGeom prst="rect">
            <a:avLst/>
          </a:prstGeom>
        </p:spPr>
        <p:txBody>
          <a:bodyPr vert="horz" lIns="88313" tIns="44157" rIns="88313" bIns="44157" rtlCol="0"/>
          <a:lstStyle>
            <a:lvl1pPr algn="r">
              <a:defRPr sz="1200"/>
            </a:lvl1pPr>
          </a:lstStyle>
          <a:p>
            <a:fld id="{64BAD4E4-AAAD-4D7C-BE0B-37159B493264}" type="datetimeFigureOut">
              <a:rPr kumimoji="1" lang="ja-JP" altLang="en-US" smtClean="0"/>
              <a:t>2020/4/20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2512" cy="3354387"/>
          </a:xfrm>
          <a:prstGeom prst="rect">
            <a:avLst/>
          </a:prstGeom>
          <a:noFill/>
          <a:ln w="12700">
            <a:solidFill>
              <a:prstClr val="black"/>
            </a:solidFill>
          </a:ln>
        </p:spPr>
        <p:txBody>
          <a:bodyPr vert="horz" lIns="88313" tIns="44157" rIns="88313" bIns="44157" rtlCol="0" anchor="ctr"/>
          <a:lstStyle/>
          <a:p>
            <a:endParaRPr lang="ja-JP" altLang="en-US"/>
          </a:p>
        </p:txBody>
      </p:sp>
      <p:sp>
        <p:nvSpPr>
          <p:cNvPr id="5" name="ノート プレースホルダー 4"/>
          <p:cNvSpPr>
            <a:spLocks noGrp="1"/>
          </p:cNvSpPr>
          <p:nvPr>
            <p:ph type="body" sz="quarter" idx="3"/>
          </p:nvPr>
        </p:nvSpPr>
        <p:spPr>
          <a:xfrm>
            <a:off x="681480" y="4783901"/>
            <a:ext cx="5445760" cy="3912834"/>
          </a:xfrm>
          <a:prstGeom prst="rect">
            <a:avLst/>
          </a:prstGeom>
        </p:spPr>
        <p:txBody>
          <a:bodyPr vert="horz" lIns="88313" tIns="44157" rIns="88313" bIns="4415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1375"/>
            <a:ext cx="2949533" cy="497969"/>
          </a:xfrm>
          <a:prstGeom prst="rect">
            <a:avLst/>
          </a:prstGeom>
        </p:spPr>
        <p:txBody>
          <a:bodyPr vert="horz" lIns="88313" tIns="44157" rIns="88313" bIns="4415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146" y="9441375"/>
            <a:ext cx="2949532" cy="497969"/>
          </a:xfrm>
          <a:prstGeom prst="rect">
            <a:avLst/>
          </a:prstGeom>
        </p:spPr>
        <p:txBody>
          <a:bodyPr vert="horz" lIns="88313" tIns="44157" rIns="88313" bIns="44157" rtlCol="0" anchor="b"/>
          <a:lstStyle>
            <a:lvl1pPr algn="r">
              <a:defRPr sz="1200"/>
            </a:lvl1pPr>
          </a:lstStyle>
          <a:p>
            <a:fld id="{7129E2C5-CC7E-4356-AD4F-9B3B865C97EC}" type="slidenum">
              <a:rPr kumimoji="1" lang="ja-JP" altLang="en-US" smtClean="0"/>
              <a:t>‹#›</a:t>
            </a:fld>
            <a:endParaRPr kumimoji="1" lang="ja-JP" altLang="en-US"/>
          </a:p>
        </p:txBody>
      </p:sp>
    </p:spTree>
    <p:extLst>
      <p:ext uri="{BB962C8B-B14F-4D97-AF65-F5344CB8AC3E}">
        <p14:creationId xmlns:p14="http://schemas.microsoft.com/office/powerpoint/2010/main" val="2269399623"/>
      </p:ext>
    </p:extLst>
  </p:cSld>
  <p:clrMap bg1="lt1" tx1="dk1" bg2="lt2" tx2="dk2" accent1="accent1" accent2="accent2" accent3="accent3" accent4="accent4" accent5="accent5" accent6="accent6" hlink="hlink" folHlink="folHlink"/>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50E7144-6951-4A18-A93F-333C834BC642}" type="datetimeFigureOut">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364153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0E7144-6951-4A18-A93F-333C834BC642}" type="datetimeFigureOut">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2479712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0E7144-6951-4A18-A93F-333C834BC642}" type="datetimeFigureOut">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2221737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0E7144-6951-4A18-A93F-333C834BC642}" type="datetimeFigureOut">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1899243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50E7144-6951-4A18-A93F-333C834BC642}" type="datetimeFigureOut">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4285527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50E7144-6951-4A18-A93F-333C834BC642}" type="datetimeFigureOut">
              <a:rPr kumimoji="1" lang="ja-JP" altLang="en-US" smtClean="0"/>
              <a:t>2020/4/20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3696614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50E7144-6951-4A18-A93F-333C834BC642}" type="datetimeFigureOut">
              <a:rPr kumimoji="1" lang="ja-JP" altLang="en-US" smtClean="0"/>
              <a:t>2020/4/20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352759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50E7144-6951-4A18-A93F-333C834BC642}" type="datetimeFigureOut">
              <a:rPr kumimoji="1" lang="ja-JP" altLang="en-US" smtClean="0"/>
              <a:t>2020/4/20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936423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0E7144-6951-4A18-A93F-333C834BC642}" type="datetimeFigureOut">
              <a:rPr kumimoji="1" lang="ja-JP" altLang="en-US" smtClean="0"/>
              <a:t>2020/4/20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331516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50E7144-6951-4A18-A93F-333C834BC642}" type="datetimeFigureOut">
              <a:rPr kumimoji="1" lang="ja-JP" altLang="en-US" smtClean="0"/>
              <a:t>2020/4/20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4061598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50E7144-6951-4A18-A93F-333C834BC642}" type="datetimeFigureOut">
              <a:rPr kumimoji="1" lang="ja-JP" altLang="en-US" smtClean="0"/>
              <a:t>2020/4/20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1536349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50E7144-6951-4A18-A93F-333C834BC642}" type="datetimeFigureOut">
              <a:rPr kumimoji="1" lang="ja-JP" altLang="en-US" smtClean="0"/>
              <a:t>2020/4/20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A71026C-9847-4461-A296-6F9293A06EDD}" type="slidenum">
              <a:rPr kumimoji="1" lang="ja-JP" altLang="en-US" smtClean="0"/>
              <a:t>‹#›</a:t>
            </a:fld>
            <a:endParaRPr kumimoji="1" lang="ja-JP" altLang="en-US"/>
          </a:p>
        </p:txBody>
      </p:sp>
    </p:spTree>
    <p:extLst>
      <p:ext uri="{BB962C8B-B14F-4D97-AF65-F5344CB8AC3E}">
        <p14:creationId xmlns:p14="http://schemas.microsoft.com/office/powerpoint/2010/main" val="10704600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花, カーテン, テーブル, 布 が含まれている画像&#10;&#10;自動的に生成された説明">
            <a:extLst>
              <a:ext uri="{FF2B5EF4-FFF2-40B4-BE49-F238E27FC236}">
                <a16:creationId xmlns:a16="http://schemas.microsoft.com/office/drawing/2014/main" id="{97ED2934-E688-42C5-BF3F-94F1B3B3955C}"/>
              </a:ext>
            </a:extLst>
          </p:cNvPr>
          <p:cNvPicPr>
            <a:picLocks noChangeAspect="1"/>
          </p:cNvPicPr>
          <p:nvPr/>
        </p:nvPicPr>
        <p:blipFill rotWithShape="1">
          <a:blip r:embed="rId2">
            <a:extLst>
              <a:ext uri="{28A0092B-C50C-407E-A947-70E740481C1C}">
                <a14:useLocalDpi xmlns:a14="http://schemas.microsoft.com/office/drawing/2010/main" val="0"/>
              </a:ext>
            </a:extLst>
          </a:blip>
          <a:srcRect r="-738" b="63007"/>
          <a:stretch/>
        </p:blipFill>
        <p:spPr>
          <a:xfrm>
            <a:off x="-50778" y="-48323"/>
            <a:ext cx="6965226" cy="1936282"/>
          </a:xfrm>
          <a:prstGeom prst="rect">
            <a:avLst/>
          </a:prstGeom>
          <a:ln>
            <a:noFill/>
          </a:ln>
          <a:effectLst>
            <a:softEdge rad="112500"/>
          </a:effectLst>
        </p:spPr>
      </p:pic>
      <p:sp>
        <p:nvSpPr>
          <p:cNvPr id="57" name="正方形/長方形 56">
            <a:extLst>
              <a:ext uri="{FF2B5EF4-FFF2-40B4-BE49-F238E27FC236}">
                <a16:creationId xmlns:a16="http://schemas.microsoft.com/office/drawing/2014/main" id="{68E452D0-D7CF-4C99-9465-6A4A6D3A06B3}"/>
              </a:ext>
            </a:extLst>
          </p:cNvPr>
          <p:cNvSpPr/>
          <p:nvPr/>
        </p:nvSpPr>
        <p:spPr>
          <a:xfrm>
            <a:off x="45471" y="2041809"/>
            <a:ext cx="6868977" cy="3308598"/>
          </a:xfrm>
          <a:prstGeom prst="rect">
            <a:avLst/>
          </a:prstGeom>
        </p:spPr>
        <p:txBody>
          <a:bodyPr wrap="square">
            <a:spAutoFit/>
          </a:bodyPr>
          <a:lstStyle/>
          <a:p>
            <a:r>
              <a:rPr lang="ja-JP" altLang="en-US" sz="1100" dirty="0">
                <a:latin typeface="+mn-ea"/>
              </a:rPr>
              <a:t>　</a:t>
            </a:r>
            <a:r>
              <a:rPr lang="ja-JP" altLang="ja-JP" sz="1100" dirty="0"/>
              <a:t>春半ばも過ぎ、近頃はすでに初夏の陽気となってきました。かといって汗ばむ日があったかと思うと、肌寒い日があったりとにかく気まぐれな</a:t>
            </a:r>
            <a:r>
              <a:rPr lang="ja-JP" altLang="en-US" sz="1100" dirty="0"/>
              <a:t>季節</a:t>
            </a:r>
            <a:r>
              <a:rPr lang="ja-JP" altLang="ja-JP" sz="1100" dirty="0"/>
              <a:t>です。</a:t>
            </a:r>
            <a:endParaRPr lang="en-US" altLang="ja-JP" sz="1100" dirty="0"/>
          </a:p>
          <a:p>
            <a:r>
              <a:rPr lang="en-US" altLang="ja-JP" sz="1100" dirty="0">
                <a:latin typeface="+mn-ea"/>
              </a:rPr>
              <a:t>2019</a:t>
            </a:r>
            <a:r>
              <a:rPr lang="ja-JP" altLang="ja-JP" sz="1100" dirty="0">
                <a:latin typeface="+mn-ea"/>
              </a:rPr>
              <a:t>年</a:t>
            </a:r>
            <a:r>
              <a:rPr lang="en-US" altLang="ja-JP" sz="1100" dirty="0">
                <a:latin typeface="+mn-ea"/>
              </a:rPr>
              <a:t>5</a:t>
            </a:r>
            <a:r>
              <a:rPr lang="ja-JP" altLang="ja-JP" sz="1100" dirty="0">
                <a:latin typeface="+mn-ea"/>
              </a:rPr>
              <a:t>月</a:t>
            </a:r>
            <a:r>
              <a:rPr lang="en-US" altLang="ja-JP" sz="1100" dirty="0">
                <a:latin typeface="+mn-ea"/>
              </a:rPr>
              <a:t>1</a:t>
            </a:r>
            <a:r>
              <a:rPr lang="ja-JP" altLang="ja-JP" sz="1100" dirty="0">
                <a:latin typeface="+mn-ea"/>
              </a:rPr>
              <a:t>日から「令和」</a:t>
            </a:r>
            <a:r>
              <a:rPr lang="ja-JP" altLang="en-US" sz="1100" dirty="0">
                <a:latin typeface="+mn-ea"/>
              </a:rPr>
              <a:t>という</a:t>
            </a:r>
            <a:r>
              <a:rPr lang="ja-JP" altLang="ja-JP" sz="1100" dirty="0">
                <a:latin typeface="+mn-ea"/>
              </a:rPr>
              <a:t>新しい時代に突入</a:t>
            </a:r>
            <a:r>
              <a:rPr lang="ja-JP" altLang="en-US" sz="1100" dirty="0">
                <a:latin typeface="+mn-ea"/>
              </a:rPr>
              <a:t>し早一年となりました。新型コロナウイルスの影響で世界が混乱に陥っているなんて一年前は想像もできませんでした。毎日テレビ等で新型コロナウイルスのニュースを拝見しておりますが、終息はまだ先になりそうですね。マイナス面ばかり見ていると「コロナ疲れ」してしまいますので、このような時だからこそ笑顔を忘れずに過ごしていきたいと思います。</a:t>
            </a:r>
            <a:endParaRPr lang="en-US" altLang="ja-JP" sz="1100" dirty="0">
              <a:latin typeface="+mn-ea"/>
            </a:endParaRPr>
          </a:p>
          <a:p>
            <a:r>
              <a:rPr lang="ja-JP" altLang="en-US" sz="1100" dirty="0">
                <a:latin typeface="+mn-ea"/>
              </a:rPr>
              <a:t>外食業界ではテイクアウトや宅配を始めたお店も増えてきました。何度か食べに行ったことのあるお店が通信販売を始めたとインスタグラムで知ったため、そのお店の「新型コロナ倒産防止企画　おまかせパンセット」をさっそく注文してみました。「</a:t>
            </a:r>
            <a:r>
              <a:rPr lang="en-US" altLang="ja-JP" sz="1100" dirty="0">
                <a:latin typeface="+mn-ea"/>
              </a:rPr>
              <a:t>#</a:t>
            </a:r>
            <a:r>
              <a:rPr lang="ja-JP" altLang="en-US" sz="1100" dirty="0">
                <a:latin typeface="+mn-ea"/>
              </a:rPr>
              <a:t>大阪デリバリー」「</a:t>
            </a:r>
            <a:r>
              <a:rPr lang="en-US" altLang="ja-JP" sz="1100" dirty="0">
                <a:latin typeface="+mn-ea"/>
              </a:rPr>
              <a:t>#</a:t>
            </a:r>
            <a:r>
              <a:rPr lang="ja-JP" altLang="en-US" sz="1100" dirty="0">
                <a:latin typeface="+mn-ea"/>
              </a:rPr>
              <a:t>大阪宅配」「</a:t>
            </a:r>
            <a:r>
              <a:rPr lang="en-US" altLang="ja-JP" sz="1100" dirty="0">
                <a:latin typeface="+mn-ea"/>
              </a:rPr>
              <a:t>#</a:t>
            </a:r>
            <a:r>
              <a:rPr lang="ja-JP" altLang="en-US" sz="1100" dirty="0">
                <a:latin typeface="+mn-ea"/>
              </a:rPr>
              <a:t>大阪配達」等の地名を入れてインスタグラムで調べてみると沢山のお店が出てきます。箱を開ける瞬間のドキドキ感がたまりませんよ。外食ができないので自炊する日が増えることは体にもお財布にも優しいですが毎日となると疲れてしまいますので、これを機にうまく宅配やテイクアウトを利用し美味しいもの食べて楽しい「</a:t>
            </a:r>
            <a:r>
              <a:rPr lang="en-US" altLang="ja-JP" sz="1100" dirty="0">
                <a:latin typeface="+mn-ea"/>
              </a:rPr>
              <a:t>#</a:t>
            </a:r>
            <a:r>
              <a:rPr lang="ja-JP" altLang="en-US" sz="1100" dirty="0">
                <a:latin typeface="+mn-ea"/>
              </a:rPr>
              <a:t>おうち時間」を過ごしましょう。</a:t>
            </a:r>
            <a:endParaRPr lang="en-US" altLang="ja-JP" sz="1100" dirty="0">
              <a:latin typeface="+mn-ea"/>
            </a:endParaRPr>
          </a:p>
          <a:p>
            <a:r>
              <a:rPr lang="ja-JP" altLang="en-US" sz="1100" dirty="0">
                <a:latin typeface="+mn-ea"/>
              </a:rPr>
              <a:t>　　　　　　この度弊社は、経営資源の戦略的な配置および業務の効率化の観点から、</a:t>
            </a:r>
            <a:r>
              <a:rPr lang="en-US" altLang="ja-JP" sz="1100" dirty="0">
                <a:latin typeface="+mn-ea"/>
              </a:rPr>
              <a:t>2020</a:t>
            </a:r>
            <a:r>
              <a:rPr lang="ja-JP" altLang="en-US" sz="1100" dirty="0">
                <a:latin typeface="+mn-ea"/>
              </a:rPr>
              <a:t>年５月１日を</a:t>
            </a:r>
            <a:endParaRPr lang="en-US" altLang="ja-JP" sz="1100" dirty="0">
              <a:latin typeface="+mn-ea"/>
            </a:endParaRPr>
          </a:p>
          <a:p>
            <a:r>
              <a:rPr lang="ja-JP" altLang="en-US" sz="1100" dirty="0">
                <a:latin typeface="+mn-ea"/>
              </a:rPr>
              <a:t>　　　　　　もって本店営業部（東京都千代田区）と横浜支店（神奈川県横浜市西区）を統合することと</a:t>
            </a:r>
            <a:endParaRPr lang="en-US" altLang="ja-JP" sz="1100" dirty="0">
              <a:latin typeface="+mn-ea"/>
            </a:endParaRPr>
          </a:p>
          <a:p>
            <a:r>
              <a:rPr lang="ja-JP" altLang="en-US" sz="1100" dirty="0">
                <a:latin typeface="+mn-ea"/>
              </a:rPr>
              <a:t>　　　　　　いたしました。横浜支店開設以来、ご愛顧をいただきましたことに深く感謝申し上げます。</a:t>
            </a:r>
            <a:endParaRPr lang="en-US" altLang="ja-JP" sz="1100" dirty="0">
              <a:latin typeface="+mn-ea"/>
            </a:endParaRPr>
          </a:p>
          <a:p>
            <a:r>
              <a:rPr lang="ja-JP" altLang="en-US" sz="1100" dirty="0">
                <a:latin typeface="+mn-ea"/>
              </a:rPr>
              <a:t>　　　　　　また、お取引先の皆様には大変ご不便をおかけいたしますが、統合後もこれまで以上に皆様　　</a:t>
            </a:r>
            <a:endParaRPr lang="en-US" altLang="ja-JP" sz="1100" dirty="0">
              <a:latin typeface="+mn-ea"/>
            </a:endParaRPr>
          </a:p>
          <a:p>
            <a:r>
              <a:rPr lang="ja-JP" altLang="en-US" sz="1100" dirty="0">
                <a:latin typeface="+mn-ea"/>
              </a:rPr>
              <a:t>　　　　　　のお役に立てるよう、弊社サービスの向上に努めてまいりますので、なお一層のお引き立て　　　　</a:t>
            </a:r>
            <a:endParaRPr lang="en-US" altLang="ja-JP" sz="1100" dirty="0">
              <a:latin typeface="+mn-ea"/>
            </a:endParaRPr>
          </a:p>
          <a:p>
            <a:r>
              <a:rPr lang="ja-JP" altLang="en-US" sz="1100" dirty="0">
                <a:latin typeface="+mn-ea"/>
              </a:rPr>
              <a:t>　　　　　　を賜りますよう、宜しくお願い申し上げます。</a:t>
            </a:r>
            <a:endParaRPr lang="en-US" altLang="ja-JP" sz="1100" dirty="0">
              <a:latin typeface="+mn-ea"/>
            </a:endParaRPr>
          </a:p>
        </p:txBody>
      </p:sp>
      <p:sp>
        <p:nvSpPr>
          <p:cNvPr id="8" name="正方形/長方形 7">
            <a:extLst>
              <a:ext uri="{FF2B5EF4-FFF2-40B4-BE49-F238E27FC236}">
                <a16:creationId xmlns:a16="http://schemas.microsoft.com/office/drawing/2014/main" id="{1F41161F-CB45-4798-998C-81C4832BE33E}"/>
              </a:ext>
            </a:extLst>
          </p:cNvPr>
          <p:cNvSpPr/>
          <p:nvPr/>
        </p:nvSpPr>
        <p:spPr>
          <a:xfrm>
            <a:off x="1" y="7958949"/>
            <a:ext cx="6857999" cy="202180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9533" tIns="44767" rIns="89533" bIns="44767" numCol="1" spcCol="0" rtlCol="0" fromWordArt="0" anchor="ctr" anchorCtr="0" forceAA="0" compatLnSpc="1">
            <a:prstTxWarp prst="textNoShape">
              <a:avLst/>
            </a:prstTxWarp>
            <a:noAutofit/>
          </a:bodyPr>
          <a:lstStyle/>
          <a:p>
            <a:pPr algn="ctr"/>
            <a:endParaRPr kumimoji="1" lang="ja-JP" altLang="en-US" sz="1919">
              <a:solidFill>
                <a:schemeClr val="accent6">
                  <a:lumMod val="20000"/>
                  <a:lumOff val="80000"/>
                </a:schemeClr>
              </a:solidFill>
            </a:endParaRPr>
          </a:p>
        </p:txBody>
      </p:sp>
      <p:pic>
        <p:nvPicPr>
          <p:cNvPr id="4" name="Picture 2" descr="\\10.60.35.100\01_sl_fs\1000_部門\2007_営業本部\3100_営業マネジメント\21.営業ツール\ご当地底地くん\底地くん大阪（ラフ）.png">
            <a:extLst>
              <a:ext uri="{FF2B5EF4-FFF2-40B4-BE49-F238E27FC236}">
                <a16:creationId xmlns:a16="http://schemas.microsoft.com/office/drawing/2014/main" id="{E6748BF7-A44F-466A-97BF-AD079DD424D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8001" y="8071675"/>
            <a:ext cx="611237" cy="1031351"/>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a:extLst>
              <a:ext uri="{FF2B5EF4-FFF2-40B4-BE49-F238E27FC236}">
                <a16:creationId xmlns:a16="http://schemas.microsoft.com/office/drawing/2014/main" id="{F27EE698-7B05-4EF1-90D3-29F69437445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39142" y="8184316"/>
            <a:ext cx="913628" cy="895429"/>
          </a:xfrm>
          <a:prstGeom prst="rect">
            <a:avLst/>
          </a:prstGeom>
        </p:spPr>
      </p:pic>
      <p:sp>
        <p:nvSpPr>
          <p:cNvPr id="18" name="正方形/長方形 17">
            <a:extLst>
              <a:ext uri="{FF2B5EF4-FFF2-40B4-BE49-F238E27FC236}">
                <a16:creationId xmlns:a16="http://schemas.microsoft.com/office/drawing/2014/main" id="{81079A7A-258A-4948-8156-2D51D03440CE}"/>
              </a:ext>
            </a:extLst>
          </p:cNvPr>
          <p:cNvSpPr/>
          <p:nvPr/>
        </p:nvSpPr>
        <p:spPr>
          <a:xfrm>
            <a:off x="202167" y="9079745"/>
            <a:ext cx="3736834" cy="710066"/>
          </a:xfrm>
          <a:prstGeom prst="rect">
            <a:avLst/>
          </a:prstGeom>
        </p:spPr>
        <p:txBody>
          <a:bodyPr wrap="square">
            <a:spAutoFit/>
          </a:bodyPr>
          <a:lstStyle/>
          <a:p>
            <a:r>
              <a:rPr lang="ja-JP" altLang="ja-JP" sz="1028" b="1"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関西支店</a:t>
            </a:r>
            <a:r>
              <a:rPr lang="ja-JP" altLang="ja-JP" sz="979" b="1"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　　　　　　　　　</a:t>
            </a:r>
            <a:endPar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endParaRPr>
          </a:p>
          <a:p>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541-0046 </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大阪市</a:t>
            </a:r>
            <a:r>
              <a:rPr lang="ja-JP" altLang="ja-JP" sz="1028"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中央区</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平野町</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3-6-1</a:t>
            </a:r>
          </a:p>
          <a:p>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あいおいニッセイ同和損保御堂筋ビル</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3</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階　　　　</a:t>
            </a:r>
          </a:p>
          <a:p>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TEL</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06-4706-0040(</a:t>
            </a:r>
            <a:r>
              <a:rPr lang="ja-JP" altLang="en-US"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代表</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　</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FAX</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06-4706-0045</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　</a:t>
            </a:r>
            <a:endParaRPr lang="ja-JP" altLang="en-US" sz="979" dirty="0">
              <a:latin typeface="HG創英角ﾎﾟｯﾌﾟ体" panose="040B0A09000000000000" pitchFamily="49" charset="-128"/>
              <a:ea typeface="HG創英角ﾎﾟｯﾌﾟ体" panose="040B0A09000000000000" pitchFamily="49" charset="-128"/>
            </a:endParaRPr>
          </a:p>
        </p:txBody>
      </p:sp>
      <p:sp>
        <p:nvSpPr>
          <p:cNvPr id="19" name="正方形/長方形 18">
            <a:extLst>
              <a:ext uri="{FF2B5EF4-FFF2-40B4-BE49-F238E27FC236}">
                <a16:creationId xmlns:a16="http://schemas.microsoft.com/office/drawing/2014/main" id="{B02502E5-0267-41CA-AFA3-B9C24E0E9FCD}"/>
              </a:ext>
            </a:extLst>
          </p:cNvPr>
          <p:cNvSpPr/>
          <p:nvPr/>
        </p:nvSpPr>
        <p:spPr>
          <a:xfrm>
            <a:off x="3132436" y="9083514"/>
            <a:ext cx="3576154" cy="702565"/>
          </a:xfrm>
          <a:prstGeom prst="rect">
            <a:avLst/>
          </a:prstGeom>
        </p:spPr>
        <p:txBody>
          <a:bodyPr wrap="square">
            <a:spAutoFit/>
          </a:bodyPr>
          <a:lstStyle/>
          <a:p>
            <a:r>
              <a:rPr lang="ja-JP" altLang="ja-JP" sz="1028" b="1"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京都支店</a:t>
            </a:r>
            <a:endParaRPr lang="ja-JP" altLang="ja-JP" sz="1028"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endParaRPr>
          </a:p>
          <a:p>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604-8152 </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京都市中京区烏丸通錦小路上ル手洗水町</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659</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番地 烏丸中央ビル</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5</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階　　　　</a:t>
            </a:r>
            <a:endPar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endParaRPr>
          </a:p>
          <a:p>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TEL</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075-241-0188(</a:t>
            </a:r>
            <a:r>
              <a:rPr lang="ja-JP" altLang="en-US"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代表</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　</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FAX</a:t>
            </a:r>
            <a:r>
              <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a:t>
            </a:r>
            <a:r>
              <a:rPr lang="en-US"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rPr>
              <a:t>075-241-0199</a:t>
            </a:r>
            <a:endParaRPr lang="ja-JP" altLang="ja-JP" sz="979" kern="100" dirty="0">
              <a:latin typeface="HG創英角ﾎﾟｯﾌﾟ体" panose="040B0A09000000000000" pitchFamily="49" charset="-128"/>
              <a:ea typeface="HG創英角ﾎﾟｯﾌﾟ体" panose="040B0A09000000000000" pitchFamily="49"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2853C675-5F4C-4917-90E7-CA2B59FB1DFC}"/>
              </a:ext>
            </a:extLst>
          </p:cNvPr>
          <p:cNvSpPr txBox="1"/>
          <p:nvPr/>
        </p:nvSpPr>
        <p:spPr>
          <a:xfrm>
            <a:off x="103243" y="8009548"/>
            <a:ext cx="5101959" cy="461665"/>
          </a:xfrm>
          <a:prstGeom prst="rect">
            <a:avLst/>
          </a:prstGeom>
          <a:noFill/>
        </p:spPr>
        <p:txBody>
          <a:bodyPr wrap="square" rtlCol="0">
            <a:spAutoFit/>
          </a:bodyPr>
          <a:lstStyle/>
          <a:p>
            <a:r>
              <a:rPr kumimoji="1" lang="ja-JP" altLang="en-US" sz="2400" u="sng" dirty="0">
                <a:solidFill>
                  <a:srgbClr val="FF0000"/>
                </a:solidFill>
                <a:effectLst>
                  <a:outerShdw blurRad="38100" dist="38100" dir="2700000" algn="tl">
                    <a:srgbClr val="000000">
                      <a:alpha val="43137"/>
                    </a:srgbClr>
                  </a:outerShdw>
                </a:effectLst>
                <a:latin typeface="HG創英角ﾎﾟｯﾌﾟ体" panose="040B0A09000000000000" pitchFamily="49" charset="-128"/>
                <a:ea typeface="HG創英角ﾎﾟｯﾌﾟ体" panose="040B0A09000000000000" pitchFamily="49" charset="-128"/>
              </a:rPr>
              <a:t>底地・居付き</a:t>
            </a:r>
            <a:r>
              <a:rPr kumimoji="1" lang="ja-JP" altLang="en-US" sz="2400" u="sng" dirty="0">
                <a:effectLst>
                  <a:outerShdw blurRad="38100" dist="38100" dir="2700000" algn="tl">
                    <a:srgbClr val="000000">
                      <a:alpha val="43137"/>
                    </a:srgbClr>
                  </a:outerShdw>
                </a:effectLst>
                <a:latin typeface="HG創英角ﾎﾟｯﾌﾟ体" panose="040B0A09000000000000" pitchFamily="49" charset="-128"/>
                <a:ea typeface="HG創英角ﾎﾟｯﾌﾟ体" panose="040B0A09000000000000" pitchFamily="49" charset="-128"/>
              </a:rPr>
              <a:t>の情報</a:t>
            </a:r>
            <a:r>
              <a:rPr kumimoji="1" lang="ja-JP" altLang="en-US" sz="1600" u="sng" dirty="0">
                <a:effectLst>
                  <a:outerShdw blurRad="38100" dist="38100" dir="2700000" algn="tl">
                    <a:srgbClr val="000000">
                      <a:alpha val="43137"/>
                    </a:srgbClr>
                  </a:outerShdw>
                </a:effectLst>
                <a:latin typeface="HG創英角ﾎﾟｯﾌﾟ体" panose="040B0A09000000000000" pitchFamily="49" charset="-128"/>
                <a:ea typeface="HG創英角ﾎﾟｯﾌﾟ体" panose="040B0A09000000000000" pitchFamily="49" charset="-128"/>
              </a:rPr>
              <a:t>をお寄せください</a:t>
            </a:r>
            <a:r>
              <a:rPr kumimoji="1" lang="en-US" altLang="ja-JP" sz="1600" u="sng" dirty="0">
                <a:effectLst>
                  <a:outerShdw blurRad="38100" dist="38100" dir="2700000" algn="tl">
                    <a:srgbClr val="000000">
                      <a:alpha val="43137"/>
                    </a:srgbClr>
                  </a:outerShdw>
                </a:effectLst>
                <a:latin typeface="HG創英角ﾎﾟｯﾌﾟ体" panose="040B0A09000000000000" pitchFamily="49" charset="-128"/>
                <a:ea typeface="HG創英角ﾎﾟｯﾌﾟ体" panose="040B0A09000000000000" pitchFamily="49" charset="-128"/>
              </a:rPr>
              <a:t>!!</a:t>
            </a:r>
            <a:endParaRPr kumimoji="1" lang="ja-JP" altLang="en-US" sz="2400" u="sng" dirty="0">
              <a:effectLst>
                <a:outerShdw blurRad="38100" dist="38100" dir="2700000" algn="tl">
                  <a:srgbClr val="000000">
                    <a:alpha val="43137"/>
                  </a:srgbClr>
                </a:outerShdw>
              </a:effectLst>
              <a:latin typeface="HG創英角ﾎﾟｯﾌﾟ体" panose="040B0A09000000000000" pitchFamily="49" charset="-128"/>
              <a:ea typeface="HG創英角ﾎﾟｯﾌﾟ体" panose="040B0A09000000000000" pitchFamily="49" charset="-128"/>
            </a:endParaRPr>
          </a:p>
        </p:txBody>
      </p:sp>
      <p:sp>
        <p:nvSpPr>
          <p:cNvPr id="30" name="テキスト ボックス 29">
            <a:extLst>
              <a:ext uri="{FF2B5EF4-FFF2-40B4-BE49-F238E27FC236}">
                <a16:creationId xmlns:a16="http://schemas.microsoft.com/office/drawing/2014/main" id="{3276F0BE-DB7D-4E3B-9A0D-3C6130DD41F3}"/>
              </a:ext>
            </a:extLst>
          </p:cNvPr>
          <p:cNvSpPr txBox="1"/>
          <p:nvPr/>
        </p:nvSpPr>
        <p:spPr>
          <a:xfrm>
            <a:off x="601460" y="1179502"/>
            <a:ext cx="5865729" cy="553998"/>
          </a:xfrm>
          <a:prstGeom prst="rect">
            <a:avLst/>
          </a:prstGeom>
          <a:noFill/>
        </p:spPr>
        <p:txBody>
          <a:bodyPr wrap="square" rtlCol="0">
            <a:spAutoFit/>
          </a:bodyPr>
          <a:lstStyle/>
          <a:p>
            <a:pPr algn="ctr"/>
            <a:r>
              <a:rPr kumimoji="1" lang="ja-JP" altLang="en-US" sz="3000" b="1" dirty="0">
                <a:ln w="19050">
                  <a:solidFill>
                    <a:schemeClr val="bg1"/>
                  </a:solidFill>
                </a:ln>
                <a:solidFill>
                  <a:schemeClr val="accent6">
                    <a:lumMod val="50000"/>
                  </a:schemeClr>
                </a:solidFill>
                <a:latin typeface="HG創英角ﾎﾟｯﾌﾟ体" panose="040B0A09000000000000" pitchFamily="49" charset="-128"/>
                <a:ea typeface="HG創英角ﾎﾟｯﾌﾟ体" panose="040B0A09000000000000" pitchFamily="49" charset="-128"/>
              </a:rPr>
              <a:t>サンセイランディック関西便り</a:t>
            </a:r>
          </a:p>
        </p:txBody>
      </p:sp>
      <p:grpSp>
        <p:nvGrpSpPr>
          <p:cNvPr id="36" name="グループ化 35">
            <a:extLst>
              <a:ext uri="{FF2B5EF4-FFF2-40B4-BE49-F238E27FC236}">
                <a16:creationId xmlns:a16="http://schemas.microsoft.com/office/drawing/2014/main" id="{71B25916-E428-448D-AABF-D72FC5275C14}"/>
              </a:ext>
            </a:extLst>
          </p:cNvPr>
          <p:cNvGrpSpPr/>
          <p:nvPr/>
        </p:nvGrpSpPr>
        <p:grpSpPr>
          <a:xfrm>
            <a:off x="390811" y="1720835"/>
            <a:ext cx="6442161" cy="333489"/>
            <a:chOff x="575643" y="1910855"/>
            <a:chExt cx="7101287" cy="367610"/>
          </a:xfrm>
        </p:grpSpPr>
        <p:sp>
          <p:nvSpPr>
            <p:cNvPr id="39" name="テキスト ボックス 38">
              <a:extLst>
                <a:ext uri="{FF2B5EF4-FFF2-40B4-BE49-F238E27FC236}">
                  <a16:creationId xmlns:a16="http://schemas.microsoft.com/office/drawing/2014/main" id="{0DFF6AFD-8B9B-485D-82A2-36EFADF0DE88}"/>
                </a:ext>
              </a:extLst>
            </p:cNvPr>
            <p:cNvSpPr txBox="1"/>
            <p:nvPr/>
          </p:nvSpPr>
          <p:spPr>
            <a:xfrm>
              <a:off x="575643" y="1910855"/>
              <a:ext cx="2353788" cy="367610"/>
            </a:xfrm>
            <a:prstGeom prst="rect">
              <a:avLst/>
            </a:prstGeom>
            <a:noFill/>
          </p:spPr>
          <p:txBody>
            <a:bodyPr wrap="square" rtlCol="0">
              <a:spAutoFit/>
            </a:bodyPr>
            <a:lstStyle/>
            <a:p>
              <a:r>
                <a:rPr kumimoji="1" lang="ja-JP" altLang="en-US" sz="1567" dirty="0">
                  <a:latin typeface="HG創英角ﾎﾟｯﾌﾟ体" panose="040B0A09000000000000" pitchFamily="49" charset="-128"/>
                  <a:ea typeface="HG創英角ﾎﾟｯﾌﾟ体" panose="040B0A09000000000000" pitchFamily="49" charset="-128"/>
                </a:rPr>
                <a:t>サンセイニュース</a:t>
              </a:r>
            </a:p>
          </p:txBody>
        </p:sp>
        <p:cxnSp>
          <p:nvCxnSpPr>
            <p:cNvPr id="44" name="直線コネクタ 43">
              <a:extLst>
                <a:ext uri="{FF2B5EF4-FFF2-40B4-BE49-F238E27FC236}">
                  <a16:creationId xmlns:a16="http://schemas.microsoft.com/office/drawing/2014/main" id="{892A12C6-31AC-4C3A-9440-82926DBA00EC}"/>
                </a:ext>
              </a:extLst>
            </p:cNvPr>
            <p:cNvCxnSpPr>
              <a:cxnSpLocks/>
            </p:cNvCxnSpPr>
            <p:nvPr/>
          </p:nvCxnSpPr>
          <p:spPr>
            <a:xfrm>
              <a:off x="2405925" y="2122965"/>
              <a:ext cx="5271005" cy="0"/>
            </a:xfrm>
            <a:prstGeom prst="line">
              <a:avLst/>
            </a:prstGeom>
            <a:ln w="19050">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grpSp>
      <p:cxnSp>
        <p:nvCxnSpPr>
          <p:cNvPr id="53" name="直線コネクタ 52">
            <a:extLst>
              <a:ext uri="{FF2B5EF4-FFF2-40B4-BE49-F238E27FC236}">
                <a16:creationId xmlns:a16="http://schemas.microsoft.com/office/drawing/2014/main" id="{D481FC9A-E61E-4123-B7B3-DDEF069FF80E}"/>
              </a:ext>
            </a:extLst>
          </p:cNvPr>
          <p:cNvCxnSpPr>
            <a:cxnSpLocks/>
          </p:cNvCxnSpPr>
          <p:nvPr/>
        </p:nvCxnSpPr>
        <p:spPr>
          <a:xfrm>
            <a:off x="1" y="7958949"/>
            <a:ext cx="6858000" cy="0"/>
          </a:xfrm>
          <a:prstGeom prst="line">
            <a:avLst/>
          </a:prstGeom>
          <a:ln w="19050">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pic>
        <p:nvPicPr>
          <p:cNvPr id="1026" name="Picture 2" descr="東証ロゴ20140618">
            <a:extLst>
              <a:ext uri="{FF2B5EF4-FFF2-40B4-BE49-F238E27FC236}">
                <a16:creationId xmlns:a16="http://schemas.microsoft.com/office/drawing/2014/main" id="{63447310-CD88-4AB5-800D-1495ABBDBC2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22687" y="8516861"/>
            <a:ext cx="456527" cy="610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15">
            <a:extLst>
              <a:ext uri="{FF2B5EF4-FFF2-40B4-BE49-F238E27FC236}">
                <a16:creationId xmlns:a16="http://schemas.microsoft.com/office/drawing/2014/main" id="{2BF7EC29-582B-4AFF-BFAE-F5DDF613124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5230" y="8676001"/>
            <a:ext cx="3499667" cy="253662"/>
          </a:xfrm>
          <a:prstGeom prst="rect">
            <a:avLst/>
          </a:prstGeom>
        </p:spPr>
      </p:pic>
      <p:pic>
        <p:nvPicPr>
          <p:cNvPr id="22" name="図 21">
            <a:extLst>
              <a:ext uri="{FF2B5EF4-FFF2-40B4-BE49-F238E27FC236}">
                <a16:creationId xmlns:a16="http://schemas.microsoft.com/office/drawing/2014/main" id="{E9382B66-F152-4374-98F4-781E20EDCDE2}"/>
              </a:ext>
            </a:extLst>
          </p:cNvPr>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18762" y="8671727"/>
            <a:ext cx="642418" cy="253662"/>
          </a:xfrm>
          <a:prstGeom prst="rect">
            <a:avLst/>
          </a:prstGeom>
        </p:spPr>
      </p:pic>
      <p:sp>
        <p:nvSpPr>
          <p:cNvPr id="46" name="テキスト ボックス 45">
            <a:extLst>
              <a:ext uri="{FF2B5EF4-FFF2-40B4-BE49-F238E27FC236}">
                <a16:creationId xmlns:a16="http://schemas.microsoft.com/office/drawing/2014/main" id="{4A056350-A724-477A-AF86-8C38020D9FF5}"/>
              </a:ext>
            </a:extLst>
          </p:cNvPr>
          <p:cNvSpPr txBox="1"/>
          <p:nvPr/>
        </p:nvSpPr>
        <p:spPr>
          <a:xfrm>
            <a:off x="45471" y="5571015"/>
            <a:ext cx="6786585" cy="2292935"/>
          </a:xfrm>
          <a:prstGeom prst="rect">
            <a:avLst/>
          </a:prstGeom>
          <a:noFill/>
        </p:spPr>
        <p:txBody>
          <a:bodyPr wrap="square" rtlCol="0">
            <a:spAutoFit/>
          </a:bodyPr>
          <a:lstStyle/>
          <a:p>
            <a:r>
              <a:rPr lang="ja-JP" altLang="en-US" sz="1100" dirty="0">
                <a:latin typeface="+mn-ea"/>
              </a:rPr>
              <a:t>　新型コロナウイルスにより自宅にいる時間が多くなりましたが、皆様どのようにお過ごしでしょうか？</a:t>
            </a:r>
            <a:endParaRPr lang="en-US" altLang="ja-JP" sz="1100" dirty="0">
              <a:latin typeface="+mn-ea"/>
            </a:endParaRPr>
          </a:p>
          <a:p>
            <a:r>
              <a:rPr lang="ja-JP" altLang="en-US" sz="1100" dirty="0">
                <a:latin typeface="+mn-ea"/>
              </a:rPr>
              <a:t>長期の休みの時は必ず地元の徳島へ帰省していましたが今回は断念しました。休みのほとんどを家で過ごすことになったため、「</a:t>
            </a:r>
            <a:r>
              <a:rPr lang="en-US" altLang="ja-JP" sz="1100" dirty="0">
                <a:latin typeface="+mn-ea"/>
              </a:rPr>
              <a:t>#</a:t>
            </a:r>
            <a:r>
              <a:rPr lang="ja-JP" altLang="en-US" sz="1100" dirty="0">
                <a:latin typeface="+mn-ea"/>
              </a:rPr>
              <a:t>おうち時間」をより充実させるためにずっとほしかった「</a:t>
            </a:r>
            <a:r>
              <a:rPr lang="en-US" altLang="ja-JP" sz="1100" dirty="0">
                <a:latin typeface="+mn-ea"/>
              </a:rPr>
              <a:t>Z6 Polar</a:t>
            </a:r>
            <a:r>
              <a:rPr lang="ja-JP" altLang="en-US" sz="1100" dirty="0">
                <a:latin typeface="+mn-ea"/>
              </a:rPr>
              <a:t>」を購入しました。「</a:t>
            </a:r>
            <a:r>
              <a:rPr lang="en-US" altLang="ja-JP" sz="1100" dirty="0">
                <a:latin typeface="+mn-ea"/>
              </a:rPr>
              <a:t>Z6 Polar</a:t>
            </a:r>
            <a:r>
              <a:rPr lang="ja-JP" altLang="en-US" sz="1100" dirty="0">
                <a:latin typeface="+mn-ea"/>
              </a:rPr>
              <a:t>」とはホップインアラジンというメーカーが作っているプロジェクターなんですが、</a:t>
            </a:r>
            <a:r>
              <a:rPr lang="en-US" altLang="ja-JP" sz="1100" dirty="0">
                <a:latin typeface="+mn-ea"/>
              </a:rPr>
              <a:t> DVD</a:t>
            </a:r>
            <a:r>
              <a:rPr lang="ja-JP" altLang="en-US" sz="1100" dirty="0">
                <a:latin typeface="+mn-ea"/>
              </a:rPr>
              <a:t>を投影できるだけでなく某動画配信サイトやゲームも大画面で見ることができます。</a:t>
            </a:r>
            <a:endParaRPr lang="en-US" altLang="ja-JP" sz="1100" dirty="0">
              <a:latin typeface="+mn-ea"/>
            </a:endParaRPr>
          </a:p>
          <a:p>
            <a:r>
              <a:rPr lang="ja-JP" altLang="en-US" sz="1100" dirty="0">
                <a:latin typeface="+mn-ea"/>
              </a:rPr>
              <a:t>さらに専用アプリで地上波のテレビ番組や録画番組をも見ることができるんです！</a:t>
            </a:r>
            <a:endParaRPr lang="en-US" altLang="ja-JP" sz="1100" dirty="0">
              <a:latin typeface="+mn-ea"/>
            </a:endParaRPr>
          </a:p>
          <a:p>
            <a:r>
              <a:rPr lang="ja-JP" altLang="en-US" sz="1100" dirty="0">
                <a:latin typeface="+mn-ea"/>
              </a:rPr>
              <a:t>私は映画鑑賞が趣味で、家には</a:t>
            </a:r>
            <a:r>
              <a:rPr lang="en-US" altLang="ja-JP" sz="1100" dirty="0">
                <a:latin typeface="+mn-ea"/>
              </a:rPr>
              <a:t>100</a:t>
            </a:r>
            <a:r>
              <a:rPr lang="ja-JP" altLang="en-US" sz="1100" dirty="0">
                <a:latin typeface="+mn-ea"/>
              </a:rPr>
              <a:t>本ほど</a:t>
            </a:r>
            <a:r>
              <a:rPr lang="en-US" altLang="ja-JP" sz="1100" dirty="0">
                <a:latin typeface="+mn-ea"/>
              </a:rPr>
              <a:t>DVD</a:t>
            </a:r>
            <a:r>
              <a:rPr lang="ja-JP" altLang="en-US" sz="1100" dirty="0">
                <a:latin typeface="+mn-ea"/>
              </a:rPr>
              <a:t>があります。恋愛映画は苦手でアクション</a:t>
            </a:r>
            <a:endParaRPr lang="en-US" altLang="ja-JP" sz="1100" dirty="0">
              <a:latin typeface="+mn-ea"/>
            </a:endParaRPr>
          </a:p>
          <a:p>
            <a:r>
              <a:rPr lang="ja-JP" altLang="en-US" sz="1100" dirty="0">
                <a:latin typeface="+mn-ea"/>
              </a:rPr>
              <a:t>やディズニー映画が好きです。中でもカーアクションの「ワイルドスピード」と、アメ</a:t>
            </a:r>
            <a:endParaRPr lang="en-US" altLang="ja-JP" sz="1100" dirty="0">
              <a:latin typeface="+mn-ea"/>
            </a:endParaRPr>
          </a:p>
          <a:p>
            <a:r>
              <a:rPr lang="ja-JP" altLang="en-US" sz="1100" dirty="0">
                <a:latin typeface="+mn-ea"/>
              </a:rPr>
              <a:t>コミの「マーベルシリーズ」が大好きで、映画館でも勿論見ましたが</a:t>
            </a:r>
            <a:r>
              <a:rPr lang="en-US" altLang="ja-JP" sz="1100" dirty="0">
                <a:latin typeface="+mn-ea"/>
              </a:rPr>
              <a:t>DVD</a:t>
            </a:r>
            <a:r>
              <a:rPr lang="ja-JP" altLang="en-US" sz="1100" dirty="0">
                <a:latin typeface="+mn-ea"/>
              </a:rPr>
              <a:t>を家で公開順</a:t>
            </a:r>
            <a:endParaRPr lang="en-US" altLang="ja-JP" sz="1100" dirty="0">
              <a:latin typeface="+mn-ea"/>
            </a:endParaRPr>
          </a:p>
          <a:p>
            <a:r>
              <a:rPr lang="ja-JP" altLang="en-US" sz="1100" dirty="0">
                <a:latin typeface="+mn-ea"/>
              </a:rPr>
              <a:t>に何度も見返したりしています（笑）基本的に一人で映画館に行くのですが、見た後に</a:t>
            </a:r>
            <a:endParaRPr lang="en-US" altLang="ja-JP" sz="1100" dirty="0">
              <a:latin typeface="+mn-ea"/>
            </a:endParaRPr>
          </a:p>
          <a:p>
            <a:r>
              <a:rPr lang="ja-JP" altLang="en-US" sz="1100" dirty="0">
                <a:latin typeface="+mn-ea"/>
              </a:rPr>
              <a:t>誰とも感動を分かち合えないのが少し寂しいです。アクションやスパイ、ヒーロー系統</a:t>
            </a:r>
            <a:endParaRPr lang="en-US" altLang="ja-JP" sz="1100" dirty="0">
              <a:latin typeface="+mn-ea"/>
            </a:endParaRPr>
          </a:p>
          <a:p>
            <a:r>
              <a:rPr lang="ja-JP" altLang="en-US" sz="1100" dirty="0">
                <a:latin typeface="+mn-ea"/>
              </a:rPr>
              <a:t>の映画でおススメがあれば、事務所にいらっしゃった時に教えて下さい。皆様も素敵な</a:t>
            </a:r>
            <a:endParaRPr lang="en-US" altLang="ja-JP" sz="1100" dirty="0">
              <a:latin typeface="+mn-ea"/>
            </a:endParaRPr>
          </a:p>
          <a:p>
            <a:r>
              <a:rPr lang="ja-JP" altLang="en-US" sz="1100" dirty="0">
                <a:latin typeface="+mn-ea"/>
              </a:rPr>
              <a:t>「</a:t>
            </a:r>
            <a:r>
              <a:rPr lang="en-US" altLang="ja-JP" sz="1100" dirty="0">
                <a:latin typeface="+mn-ea"/>
              </a:rPr>
              <a:t>#</a:t>
            </a:r>
            <a:r>
              <a:rPr lang="ja-JP" altLang="en-US" sz="1100" dirty="0">
                <a:latin typeface="+mn-ea"/>
              </a:rPr>
              <a:t>おうち時間」をお過ごし下さい。コロナに負けるな！　　　事務：大西（関西支店）</a:t>
            </a:r>
            <a:endParaRPr lang="en-US" altLang="ja-JP" sz="1100" dirty="0">
              <a:latin typeface="+mn-ea"/>
            </a:endParaRPr>
          </a:p>
        </p:txBody>
      </p:sp>
      <p:sp>
        <p:nvSpPr>
          <p:cNvPr id="42" name="テキスト ボックス 41">
            <a:extLst>
              <a:ext uri="{FF2B5EF4-FFF2-40B4-BE49-F238E27FC236}">
                <a16:creationId xmlns:a16="http://schemas.microsoft.com/office/drawing/2014/main" id="{49D7A6AC-48C0-464A-B79F-B75426D63CBA}"/>
              </a:ext>
            </a:extLst>
          </p:cNvPr>
          <p:cNvSpPr txBox="1"/>
          <p:nvPr/>
        </p:nvSpPr>
        <p:spPr>
          <a:xfrm>
            <a:off x="5304126" y="160236"/>
            <a:ext cx="1596608" cy="333489"/>
          </a:xfrm>
          <a:prstGeom prst="rect">
            <a:avLst/>
          </a:prstGeom>
          <a:noFill/>
        </p:spPr>
        <p:txBody>
          <a:bodyPr wrap="square" rtlCol="0">
            <a:spAutoFit/>
          </a:bodyPr>
          <a:lstStyle/>
          <a:p>
            <a:r>
              <a:rPr kumimoji="1" lang="en-US" altLang="ja-JP" sz="1567" dirty="0">
                <a:latin typeface="HG創英角ﾎﾟｯﾌﾟ体" panose="040B0A09000000000000" pitchFamily="49" charset="-128"/>
                <a:ea typeface="HG創英角ﾎﾟｯﾌﾟ体" panose="040B0A09000000000000" pitchFamily="49" charset="-128"/>
              </a:rPr>
              <a:t>2020</a:t>
            </a:r>
            <a:r>
              <a:rPr kumimoji="1" lang="ja-JP" altLang="en-US" sz="1567" dirty="0">
                <a:latin typeface="HG創英角ﾎﾟｯﾌﾟ体" panose="040B0A09000000000000" pitchFamily="49" charset="-128"/>
                <a:ea typeface="HG創英角ﾎﾟｯﾌﾟ体" panose="040B0A09000000000000" pitchFamily="49" charset="-128"/>
              </a:rPr>
              <a:t>★</a:t>
            </a:r>
            <a:r>
              <a:rPr kumimoji="1" lang="en-US" altLang="ja-JP" sz="1567" dirty="0">
                <a:latin typeface="HG創英角ﾎﾟｯﾌﾟ体" panose="040B0A09000000000000" pitchFamily="49" charset="-128"/>
                <a:ea typeface="HG創英角ﾎﾟｯﾌﾟ体" panose="040B0A09000000000000" pitchFamily="49" charset="-128"/>
              </a:rPr>
              <a:t>Vol.95</a:t>
            </a:r>
            <a:endParaRPr kumimoji="1" lang="ja-JP" altLang="en-US" sz="1567" dirty="0">
              <a:latin typeface="HG創英角ﾎﾟｯﾌﾟ体" panose="040B0A09000000000000" pitchFamily="49" charset="-128"/>
              <a:ea typeface="HG創英角ﾎﾟｯﾌﾟ体" panose="040B0A09000000000000" pitchFamily="49" charset="-128"/>
            </a:endParaRPr>
          </a:p>
        </p:txBody>
      </p:sp>
      <p:grpSp>
        <p:nvGrpSpPr>
          <p:cNvPr id="60" name="グループ化 59">
            <a:extLst>
              <a:ext uri="{FF2B5EF4-FFF2-40B4-BE49-F238E27FC236}">
                <a16:creationId xmlns:a16="http://schemas.microsoft.com/office/drawing/2014/main" id="{318C630B-9F86-4500-9B0F-C460792AFBFB}"/>
              </a:ext>
            </a:extLst>
          </p:cNvPr>
          <p:cNvGrpSpPr/>
          <p:nvPr/>
        </p:nvGrpSpPr>
        <p:grpSpPr>
          <a:xfrm>
            <a:off x="441431" y="5270539"/>
            <a:ext cx="6390625" cy="333489"/>
            <a:chOff x="518918" y="4644454"/>
            <a:chExt cx="6422790" cy="340592"/>
          </a:xfrm>
        </p:grpSpPr>
        <p:sp>
          <p:nvSpPr>
            <p:cNvPr id="40" name="テキスト ボックス 39">
              <a:extLst>
                <a:ext uri="{FF2B5EF4-FFF2-40B4-BE49-F238E27FC236}">
                  <a16:creationId xmlns:a16="http://schemas.microsoft.com/office/drawing/2014/main" id="{879B9D34-3BAA-4BCA-9B1B-0D26AFF2E96B}"/>
                </a:ext>
              </a:extLst>
            </p:cNvPr>
            <p:cNvSpPr txBox="1"/>
            <p:nvPr/>
          </p:nvSpPr>
          <p:spPr>
            <a:xfrm>
              <a:off x="518918" y="4644454"/>
              <a:ext cx="1807299" cy="340592"/>
            </a:xfrm>
            <a:prstGeom prst="rect">
              <a:avLst/>
            </a:prstGeom>
            <a:noFill/>
          </p:spPr>
          <p:txBody>
            <a:bodyPr wrap="square" rtlCol="0">
              <a:spAutoFit/>
            </a:bodyPr>
            <a:lstStyle/>
            <a:p>
              <a:r>
                <a:rPr kumimoji="1" lang="ja-JP" altLang="en-US" sz="1567" dirty="0">
                  <a:latin typeface="HG創英角ﾎﾟｯﾌﾟ体" panose="040B0A09000000000000" pitchFamily="49" charset="-128"/>
                  <a:ea typeface="HG創英角ﾎﾟｯﾌﾟ体" panose="040B0A09000000000000" pitchFamily="49" charset="-128"/>
                </a:rPr>
                <a:t>社員のつぶやき</a:t>
              </a:r>
            </a:p>
          </p:txBody>
        </p:sp>
        <p:cxnSp>
          <p:nvCxnSpPr>
            <p:cNvPr id="45" name="直線コネクタ 44">
              <a:extLst>
                <a:ext uri="{FF2B5EF4-FFF2-40B4-BE49-F238E27FC236}">
                  <a16:creationId xmlns:a16="http://schemas.microsoft.com/office/drawing/2014/main" id="{64C50399-7421-4F16-9500-1589EC49CD0A}"/>
                </a:ext>
              </a:extLst>
            </p:cNvPr>
            <p:cNvCxnSpPr>
              <a:cxnSpLocks/>
            </p:cNvCxnSpPr>
            <p:nvPr/>
          </p:nvCxnSpPr>
          <p:spPr>
            <a:xfrm>
              <a:off x="1995927" y="4837457"/>
              <a:ext cx="4945781" cy="0"/>
            </a:xfrm>
            <a:prstGeom prst="line">
              <a:avLst/>
            </a:prstGeom>
            <a:ln w="19050">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grpSp>
      <p:pic>
        <p:nvPicPr>
          <p:cNvPr id="9" name="図 8" descr="食品, 部屋 が含まれている画像&#10;&#10;自動的に生成された説明">
            <a:extLst>
              <a:ext uri="{FF2B5EF4-FFF2-40B4-BE49-F238E27FC236}">
                <a16:creationId xmlns:a16="http://schemas.microsoft.com/office/drawing/2014/main" id="{5765CE56-4CD2-449C-A319-007E458E24D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51210" y="332359"/>
            <a:ext cx="2857500" cy="971550"/>
          </a:xfrm>
          <a:prstGeom prst="rect">
            <a:avLst/>
          </a:prstGeom>
        </p:spPr>
      </p:pic>
      <p:pic>
        <p:nvPicPr>
          <p:cNvPr id="13" name="図 12" descr="座る, ケーキ, 食品, 帽子 が含まれている画像&#10;&#10;自動的に生成された説明">
            <a:extLst>
              <a:ext uri="{FF2B5EF4-FFF2-40B4-BE49-F238E27FC236}">
                <a16:creationId xmlns:a16="http://schemas.microsoft.com/office/drawing/2014/main" id="{F5E99FCB-BA6D-49BE-AA9B-60AE31FA404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5202" y="1518678"/>
            <a:ext cx="526298" cy="553998"/>
          </a:xfrm>
          <a:prstGeom prst="rect">
            <a:avLst/>
          </a:prstGeom>
        </p:spPr>
      </p:pic>
      <p:pic>
        <p:nvPicPr>
          <p:cNvPr id="17" name="図 16" descr="おもちゃ, ケーキ, レゴ, テーブル が含まれている画像&#10;&#10;自動的に生成された説明">
            <a:extLst>
              <a:ext uri="{FF2B5EF4-FFF2-40B4-BE49-F238E27FC236}">
                <a16:creationId xmlns:a16="http://schemas.microsoft.com/office/drawing/2014/main" id="{DCF5EAE8-4612-44F7-9728-7B47349FDD9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677702" y="6268813"/>
            <a:ext cx="1134827" cy="1406809"/>
          </a:xfrm>
          <a:prstGeom prst="rect">
            <a:avLst/>
          </a:prstGeom>
        </p:spPr>
      </p:pic>
      <p:pic>
        <p:nvPicPr>
          <p:cNvPr id="24" name="図 23">
            <a:extLst>
              <a:ext uri="{FF2B5EF4-FFF2-40B4-BE49-F238E27FC236}">
                <a16:creationId xmlns:a16="http://schemas.microsoft.com/office/drawing/2014/main" id="{866EFCC8-C73E-44AA-A9E7-9464BAD933FB}"/>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15342" y="5268104"/>
            <a:ext cx="324180" cy="343957"/>
          </a:xfrm>
          <a:prstGeom prst="rect">
            <a:avLst/>
          </a:prstGeom>
        </p:spPr>
      </p:pic>
      <p:grpSp>
        <p:nvGrpSpPr>
          <p:cNvPr id="15" name="グループ化 14">
            <a:extLst>
              <a:ext uri="{FF2B5EF4-FFF2-40B4-BE49-F238E27FC236}">
                <a16:creationId xmlns:a16="http://schemas.microsoft.com/office/drawing/2014/main" id="{5321ABCF-E87B-4D05-A1F7-73D598159463}"/>
              </a:ext>
            </a:extLst>
          </p:cNvPr>
          <p:cNvGrpSpPr/>
          <p:nvPr/>
        </p:nvGrpSpPr>
        <p:grpSpPr>
          <a:xfrm>
            <a:off x="-596" y="4246049"/>
            <a:ext cx="1021318" cy="1028718"/>
            <a:chOff x="35427" y="4177453"/>
            <a:chExt cx="1063759" cy="1160185"/>
          </a:xfrm>
        </p:grpSpPr>
        <p:pic>
          <p:nvPicPr>
            <p:cNvPr id="10" name="図 9" descr="ランプ, 暗い が含まれている画像&#10;&#10;自動的に生成された説明">
              <a:extLst>
                <a:ext uri="{FF2B5EF4-FFF2-40B4-BE49-F238E27FC236}">
                  <a16:creationId xmlns:a16="http://schemas.microsoft.com/office/drawing/2014/main" id="{648BB7FE-B46B-4AFE-BF3A-9648740855D2}"/>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02521" y="4177453"/>
              <a:ext cx="696665" cy="1156824"/>
            </a:xfrm>
            <a:prstGeom prst="rect">
              <a:avLst/>
            </a:prstGeom>
          </p:spPr>
        </p:pic>
        <p:pic>
          <p:nvPicPr>
            <p:cNvPr id="14" name="図 13" descr="クマ, 光 が含まれている画像&#10;&#10;自動的に生成された説明">
              <a:extLst>
                <a:ext uri="{FF2B5EF4-FFF2-40B4-BE49-F238E27FC236}">
                  <a16:creationId xmlns:a16="http://schemas.microsoft.com/office/drawing/2014/main" id="{C1A7E59B-7B1C-4821-BD63-B3765348E300}"/>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5427" y="4260850"/>
              <a:ext cx="648466" cy="1076788"/>
            </a:xfrm>
            <a:prstGeom prst="rect">
              <a:avLst/>
            </a:prstGeom>
          </p:spPr>
        </p:pic>
      </p:grpSp>
    </p:spTree>
    <p:extLst>
      <p:ext uri="{BB962C8B-B14F-4D97-AF65-F5344CB8AC3E}">
        <p14:creationId xmlns:p14="http://schemas.microsoft.com/office/powerpoint/2010/main" val="4218894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3936</TotalTime>
  <Words>41</Words>
  <Application>Microsoft Office PowerPoint</Application>
  <PresentationFormat>A4 210 x 297 mm</PresentationFormat>
  <Paragraphs>31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HG創英角ﾎﾟｯﾌﾟ体</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美里 大西</dc:creator>
  <cp:lastModifiedBy>大西 美里</cp:lastModifiedBy>
  <cp:revision>244</cp:revision>
  <cp:lastPrinted>2020-04-02T02:00:09Z</cp:lastPrinted>
  <dcterms:created xsi:type="dcterms:W3CDTF">2019-05-17T04:52:14Z</dcterms:created>
  <dcterms:modified xsi:type="dcterms:W3CDTF">2020-04-20T15:51:56Z</dcterms:modified>
</cp:coreProperties>
</file>